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37"/>
  </p:notesMasterIdLst>
  <p:sldIdLst>
    <p:sldId id="470" r:id="rId2"/>
    <p:sldId id="353" r:id="rId3"/>
    <p:sldId id="471" r:id="rId4"/>
    <p:sldId id="352" r:id="rId5"/>
    <p:sldId id="494" r:id="rId6"/>
    <p:sldId id="538" r:id="rId7"/>
    <p:sldId id="510" r:id="rId8"/>
    <p:sldId id="512" r:id="rId9"/>
    <p:sldId id="511" r:id="rId10"/>
    <p:sldId id="513" r:id="rId11"/>
    <p:sldId id="514" r:id="rId12"/>
    <p:sldId id="515" r:id="rId13"/>
    <p:sldId id="516" r:id="rId14"/>
    <p:sldId id="517" r:id="rId15"/>
    <p:sldId id="518" r:id="rId16"/>
    <p:sldId id="519" r:id="rId17"/>
    <p:sldId id="520" r:id="rId18"/>
    <p:sldId id="524" r:id="rId19"/>
    <p:sldId id="525" r:id="rId20"/>
    <p:sldId id="527" r:id="rId21"/>
    <p:sldId id="528" r:id="rId22"/>
    <p:sldId id="541" r:id="rId23"/>
    <p:sldId id="540" r:id="rId24"/>
    <p:sldId id="530" r:id="rId25"/>
    <p:sldId id="531" r:id="rId26"/>
    <p:sldId id="532" r:id="rId27"/>
    <p:sldId id="522" r:id="rId28"/>
    <p:sldId id="533" r:id="rId29"/>
    <p:sldId id="534" r:id="rId30"/>
    <p:sldId id="535" r:id="rId31"/>
    <p:sldId id="536" r:id="rId32"/>
    <p:sldId id="543" r:id="rId33"/>
    <p:sldId id="537" r:id="rId34"/>
    <p:sldId id="542" r:id="rId35"/>
    <p:sldId id="297" r:id="rId36"/>
  </p:sldIdLst>
  <p:sldSz cx="12190413" cy="6859588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6A8"/>
    <a:srgbClr val="6D8AAB"/>
    <a:srgbClr val="31709C"/>
    <a:srgbClr val="7697B3"/>
    <a:srgbClr val="6FA094"/>
    <a:srgbClr val="94BCB4"/>
    <a:srgbClr val="59503C"/>
    <a:srgbClr val="1FBCE4"/>
    <a:srgbClr val="C0266E"/>
    <a:srgbClr val="167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34" autoAdjust="0"/>
    <p:restoredTop sz="95897" autoAdjust="0"/>
  </p:normalViewPr>
  <p:slideViewPr>
    <p:cSldViewPr snapToGrid="0" showGuides="1">
      <p:cViewPr varScale="1">
        <p:scale>
          <a:sx n="74" d="100"/>
          <a:sy n="74" d="100"/>
        </p:scale>
        <p:origin x="184" y="928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2022/8/20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032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030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883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883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883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883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883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883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883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752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0309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8837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8719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930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0309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8726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7991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7991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7991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7991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883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227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227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030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883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883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8/20/22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06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32.GIF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CAA7F8-BAB5-4CC2-B574-06043222E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DD1629A4-D56A-4D47-ABF9-0ACA00B44135}"/>
              </a:ext>
            </a:extLst>
          </p:cNvPr>
          <p:cNvSpPr txBox="1"/>
          <p:nvPr/>
        </p:nvSpPr>
        <p:spPr>
          <a:xfrm>
            <a:off x="5117535" y="4015614"/>
            <a:ext cx="1955342" cy="276999"/>
          </a:xfrm>
          <a:prstGeom prst="rect">
            <a:avLst/>
          </a:prstGeom>
          <a:solidFill>
            <a:srgbClr val="3296A8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spc="600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第六组</a:t>
            </a:r>
            <a:endParaRPr lang="en-US" sz="1200" b="1" spc="600" dirty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33A98AE7-DECD-4691-B677-6859064A2EE2}"/>
              </a:ext>
            </a:extLst>
          </p:cNvPr>
          <p:cNvSpPr txBox="1"/>
          <p:nvPr/>
        </p:nvSpPr>
        <p:spPr>
          <a:xfrm>
            <a:off x="4777662" y="1107249"/>
            <a:ext cx="2646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3296A8"/>
                </a:solidFill>
                <a:latin typeface="hakuyoxingshu7000" panose="02000600000000000000" pitchFamily="2" charset="-122"/>
                <a:ea typeface="hakuyoxingshu7000" panose="02000600000000000000" pitchFamily="2" charset="-122"/>
                <a:cs typeface="hakuyoxingshu7000" panose="02000600000000000000" pitchFamily="2" charset="-122"/>
              </a:rPr>
              <a:t>WLZY</a:t>
            </a:r>
            <a:endParaRPr lang="en-US" sz="9600" dirty="0">
              <a:solidFill>
                <a:srgbClr val="3296A8"/>
              </a:solidFill>
              <a:latin typeface="hakuyoxingshu7000" panose="02000600000000000000" pitchFamily="2" charset="-122"/>
              <a:ea typeface="hakuyoxingshu7000" panose="02000600000000000000" pitchFamily="2" charset="-122"/>
              <a:cs typeface="hakuyoxingshu7000" panose="02000600000000000000" pitchFamily="2" charset="-122"/>
            </a:endParaRPr>
          </a:p>
        </p:txBody>
      </p:sp>
      <p:sp>
        <p:nvSpPr>
          <p:cNvPr id="8" name="_14">
            <a:extLst>
              <a:ext uri="{FF2B5EF4-FFF2-40B4-BE49-F238E27FC236}">
                <a16:creationId xmlns:a16="http://schemas.microsoft.com/office/drawing/2014/main" id="{33BA1A10-BC24-4F95-81DC-926E6F681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7562" y="2536423"/>
            <a:ext cx="7057092" cy="1154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zh-CN" altLang="en-US" sz="6000" spc="6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沃基环境监测系统</a:t>
            </a:r>
            <a:endParaRPr lang="zh-CN" sz="6000" spc="600" dirty="0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48667" y="4631267"/>
            <a:ext cx="3954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成员：王家骅、王鹏、李科辰、赵泽亮、印沛锜</a:t>
            </a:r>
          </a:p>
        </p:txBody>
      </p:sp>
    </p:spTree>
    <p:extLst>
      <p:ext uri="{BB962C8B-B14F-4D97-AF65-F5344CB8AC3E}">
        <p14:creationId xmlns:p14="http://schemas.microsoft.com/office/powerpoint/2010/main" val="146242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779D9C1-CD1D-4B07-9DA7-202EB08B6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571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ACFB777-097F-4194-B877-A61419B6FA0A}"/>
              </a:ext>
            </a:extLst>
          </p:cNvPr>
          <p:cNvSpPr/>
          <p:nvPr/>
        </p:nvSpPr>
        <p:spPr>
          <a:xfrm>
            <a:off x="2863505" y="2036368"/>
            <a:ext cx="1693410" cy="2235341"/>
          </a:xfrm>
          <a:prstGeom prst="rect">
            <a:avLst/>
          </a:prstGeom>
          <a:solidFill>
            <a:srgbClr val="329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F724147-A8AC-4550-B89B-604524E32D9B}"/>
              </a:ext>
            </a:extLst>
          </p:cNvPr>
          <p:cNvGrpSpPr/>
          <p:nvPr/>
        </p:nvGrpSpPr>
        <p:grpSpPr>
          <a:xfrm>
            <a:off x="4709314" y="2698193"/>
            <a:ext cx="4993303" cy="1306640"/>
            <a:chOff x="5235445" y="2503043"/>
            <a:chExt cx="4993303" cy="130664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34AB463-6C6E-49E2-8311-10F2B31877F0}"/>
                </a:ext>
              </a:extLst>
            </p:cNvPr>
            <p:cNvSpPr/>
            <p:nvPr/>
          </p:nvSpPr>
          <p:spPr>
            <a:xfrm>
              <a:off x="5235445" y="2503043"/>
              <a:ext cx="3365024" cy="1046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62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用户功能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F952B47-28CD-466A-BBF4-D35AC2439A3A}"/>
                </a:ext>
              </a:extLst>
            </p:cNvPr>
            <p:cNvSpPr/>
            <p:nvPr/>
          </p:nvSpPr>
          <p:spPr>
            <a:xfrm>
              <a:off x="5235446" y="3518706"/>
              <a:ext cx="4993302" cy="2909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52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0FC0F70-AC76-4EA2-86EB-0B407A4ACBB5}"/>
              </a:ext>
            </a:extLst>
          </p:cNvPr>
          <p:cNvGrpSpPr/>
          <p:nvPr/>
        </p:nvGrpSpPr>
        <p:grpSpPr>
          <a:xfrm>
            <a:off x="0" y="348491"/>
            <a:ext cx="12190413" cy="814462"/>
            <a:chOff x="0" y="561851"/>
            <a:chExt cx="12190413" cy="81446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4C0791A-6676-4043-BBF1-DD2993D19C98}"/>
                </a:ext>
              </a:extLst>
            </p:cNvPr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E9BB0E5B-E5F4-4490-B3C7-C915B81DF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776" y="561851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用户功能</a:t>
              </a: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339CB027-AF32-4B03-BE15-1DD5E6EA2A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6263" y="1069878"/>
              <a:ext cx="3255323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CLICK TO ADD CAPTION TEXT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1BCAA45-BFE3-4D73-A76A-E31C88DCA541}"/>
              </a:ext>
            </a:extLst>
          </p:cNvPr>
          <p:cNvGrpSpPr/>
          <p:nvPr/>
        </p:nvGrpSpPr>
        <p:grpSpPr>
          <a:xfrm>
            <a:off x="901700" y="1701800"/>
            <a:ext cx="10248900" cy="4432465"/>
            <a:chOff x="7340252" y="1543875"/>
            <a:chExt cx="4327574" cy="494711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E4D9A7D-BCC9-47CE-8322-8842BD4C6325}"/>
                </a:ext>
              </a:extLst>
            </p:cNvPr>
            <p:cNvSpPr/>
            <p:nvPr/>
          </p:nvSpPr>
          <p:spPr>
            <a:xfrm>
              <a:off x="7340252" y="1543875"/>
              <a:ext cx="4327574" cy="4947115"/>
            </a:xfrm>
            <a:prstGeom prst="rect">
              <a:avLst/>
            </a:prstGeom>
            <a:noFill/>
            <a:ln>
              <a:solidFill>
                <a:srgbClr val="3296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17D0DF8-42C7-4343-9387-E8B67A0AD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351" y="2419051"/>
              <a:ext cx="3419475" cy="422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indent="457200">
                <a:lnSpc>
                  <a:spcPct val="150000"/>
                </a:lnSpc>
              </a:pPr>
              <a:r>
                <a:rPr lang="zh-CN" altLang="en-US" sz="1400" dirty="0"/>
                <a:t>本系统的</a:t>
              </a:r>
              <a:r>
                <a:rPr lang="en-US" altLang="zh-CN" sz="1400" dirty="0"/>
                <a:t>QT</a:t>
              </a:r>
              <a:r>
                <a:rPr lang="zh-CN" altLang="en-US" sz="1400" dirty="0"/>
                <a:t>界面主要有以下功能：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174514" y="188120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QT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界面功能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34CA3A1-9553-4EBF-9808-840C83AA4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236" y="3107076"/>
            <a:ext cx="4286250" cy="25717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5C05C7D-6B5F-4D5B-8780-DC1F0F0B0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063" y="3107076"/>
            <a:ext cx="324802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0FC0F70-AC76-4EA2-86EB-0B407A4ACBB5}"/>
              </a:ext>
            </a:extLst>
          </p:cNvPr>
          <p:cNvGrpSpPr/>
          <p:nvPr/>
        </p:nvGrpSpPr>
        <p:grpSpPr>
          <a:xfrm>
            <a:off x="0" y="348491"/>
            <a:ext cx="12190413" cy="814462"/>
            <a:chOff x="0" y="561851"/>
            <a:chExt cx="12190413" cy="81446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4C0791A-6676-4043-BBF1-DD2993D19C98}"/>
                </a:ext>
              </a:extLst>
            </p:cNvPr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E9BB0E5B-E5F4-4490-B3C7-C915B81DF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776" y="561851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用户功能</a:t>
              </a: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339CB027-AF32-4B03-BE15-1DD5E6EA2A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6263" y="1069878"/>
              <a:ext cx="3255323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CLICK TO ADD CAPTION TEXT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E4D9A7D-BCC9-47CE-8322-8842BD4C6325}"/>
              </a:ext>
            </a:extLst>
          </p:cNvPr>
          <p:cNvSpPr/>
          <p:nvPr/>
        </p:nvSpPr>
        <p:spPr>
          <a:xfrm>
            <a:off x="901700" y="1701800"/>
            <a:ext cx="10248900" cy="4432465"/>
          </a:xfrm>
          <a:prstGeom prst="rect">
            <a:avLst/>
          </a:prstGeom>
          <a:noFill/>
          <a:ln>
            <a:solidFill>
              <a:srgbClr val="3296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chemeClr val="bg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6EF7BE3-6EA9-4D7D-B73C-7D955694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36" y="2831213"/>
            <a:ext cx="3405366" cy="21736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87E071A-37B9-4E8D-9A62-684778AAF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799" y="2788617"/>
            <a:ext cx="3439934" cy="22043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B2ED79C-C4FD-4DCE-9D92-23675D86D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01" y="3280983"/>
            <a:ext cx="2603499" cy="121957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28966" y="198280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QT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登录界面</a:t>
            </a:r>
          </a:p>
        </p:txBody>
      </p:sp>
    </p:spTree>
    <p:extLst>
      <p:ext uri="{BB962C8B-B14F-4D97-AF65-F5344CB8AC3E}">
        <p14:creationId xmlns:p14="http://schemas.microsoft.com/office/powerpoint/2010/main" val="110132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0FC0F70-AC76-4EA2-86EB-0B407A4ACBB5}"/>
              </a:ext>
            </a:extLst>
          </p:cNvPr>
          <p:cNvGrpSpPr/>
          <p:nvPr/>
        </p:nvGrpSpPr>
        <p:grpSpPr>
          <a:xfrm>
            <a:off x="0" y="348491"/>
            <a:ext cx="12190413" cy="814462"/>
            <a:chOff x="0" y="561851"/>
            <a:chExt cx="12190413" cy="81446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4C0791A-6676-4043-BBF1-DD2993D19C98}"/>
                </a:ext>
              </a:extLst>
            </p:cNvPr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E9BB0E5B-E5F4-4490-B3C7-C915B81DF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776" y="561851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用户功能</a:t>
              </a: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339CB027-AF32-4B03-BE15-1DD5E6EA2A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6263" y="1069878"/>
              <a:ext cx="3255323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CLICK TO ADD CAPTION TEXT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E4D9A7D-BCC9-47CE-8322-8842BD4C6325}"/>
              </a:ext>
            </a:extLst>
          </p:cNvPr>
          <p:cNvSpPr/>
          <p:nvPr/>
        </p:nvSpPr>
        <p:spPr>
          <a:xfrm>
            <a:off x="901700" y="1701800"/>
            <a:ext cx="10248900" cy="4432465"/>
          </a:xfrm>
          <a:prstGeom prst="rect">
            <a:avLst/>
          </a:prstGeom>
          <a:noFill/>
          <a:ln>
            <a:solidFill>
              <a:srgbClr val="3296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17866" y="19828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用户功能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5EE81CD-08A3-482E-9BBC-A1B31CEC7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34" y="2699350"/>
            <a:ext cx="3339329" cy="2141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484FE0-161F-46A7-B86E-FBDDC19CC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430" y="2629359"/>
            <a:ext cx="3455436" cy="22198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4A5A877-85A3-48EA-8F4A-162F03AF8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2476" y="2657017"/>
            <a:ext cx="3433524" cy="218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4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0FC0F70-AC76-4EA2-86EB-0B407A4ACBB5}"/>
              </a:ext>
            </a:extLst>
          </p:cNvPr>
          <p:cNvGrpSpPr/>
          <p:nvPr/>
        </p:nvGrpSpPr>
        <p:grpSpPr>
          <a:xfrm>
            <a:off x="0" y="348491"/>
            <a:ext cx="12190413" cy="814462"/>
            <a:chOff x="0" y="561851"/>
            <a:chExt cx="12190413" cy="81446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4C0791A-6676-4043-BBF1-DD2993D19C98}"/>
                </a:ext>
              </a:extLst>
            </p:cNvPr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E9BB0E5B-E5F4-4490-B3C7-C915B81DF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776" y="561851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用户功能</a:t>
              </a: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339CB027-AF32-4B03-BE15-1DD5E6EA2A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6263" y="1069878"/>
              <a:ext cx="3255323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CLICK TO ADD CAPTION TEXT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E4D9A7D-BCC9-47CE-8322-8842BD4C6325}"/>
              </a:ext>
            </a:extLst>
          </p:cNvPr>
          <p:cNvSpPr/>
          <p:nvPr/>
        </p:nvSpPr>
        <p:spPr>
          <a:xfrm>
            <a:off x="901700" y="1701800"/>
            <a:ext cx="10248900" cy="4432465"/>
          </a:xfrm>
          <a:prstGeom prst="rect">
            <a:avLst/>
          </a:prstGeom>
          <a:noFill/>
          <a:ln>
            <a:solidFill>
              <a:srgbClr val="3296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28966" y="19828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实时数据功能</a:t>
            </a:r>
          </a:p>
        </p:txBody>
      </p:sp>
      <p:pic>
        <p:nvPicPr>
          <p:cNvPr id="2049" name="Picture 1" descr="D:\QQ\数据\578824311\Image\Group\Image4\HICKPWDU(0RN`XVRC4R[OO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36" y="2571668"/>
            <a:ext cx="4979201" cy="319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QQ\数据\578824311\Image\Group\Image4\4P]_F65(1W1@6`E{}]A}{9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332" y="2580431"/>
            <a:ext cx="4953000" cy="319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64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0FC0F70-AC76-4EA2-86EB-0B407A4ACBB5}"/>
              </a:ext>
            </a:extLst>
          </p:cNvPr>
          <p:cNvGrpSpPr/>
          <p:nvPr/>
        </p:nvGrpSpPr>
        <p:grpSpPr>
          <a:xfrm>
            <a:off x="0" y="348491"/>
            <a:ext cx="12190413" cy="814462"/>
            <a:chOff x="0" y="561851"/>
            <a:chExt cx="12190413" cy="81446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4C0791A-6676-4043-BBF1-DD2993D19C98}"/>
                </a:ext>
              </a:extLst>
            </p:cNvPr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E9BB0E5B-E5F4-4490-B3C7-C915B81DF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776" y="561851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用户功能</a:t>
              </a: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339CB027-AF32-4B03-BE15-1DD5E6EA2A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6263" y="1069878"/>
              <a:ext cx="3255323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CLICK TO ADD CAPTION TEXT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E4D9A7D-BCC9-47CE-8322-8842BD4C6325}"/>
              </a:ext>
            </a:extLst>
          </p:cNvPr>
          <p:cNvSpPr/>
          <p:nvPr/>
        </p:nvSpPr>
        <p:spPr>
          <a:xfrm>
            <a:off x="901700" y="1701800"/>
            <a:ext cx="10248900" cy="4432465"/>
          </a:xfrm>
          <a:prstGeom prst="rect">
            <a:avLst/>
          </a:prstGeom>
          <a:noFill/>
          <a:ln>
            <a:solidFill>
              <a:srgbClr val="3296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28966" y="19828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历史数据功能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F75A65C-8625-4F47-954D-EE0959566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072" y="2540801"/>
            <a:ext cx="4905490" cy="31311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0B26A6D-677A-4DB0-B7AA-E89DA684E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446" y="2524644"/>
            <a:ext cx="4895154" cy="31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0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0FC0F70-AC76-4EA2-86EB-0B407A4ACBB5}"/>
              </a:ext>
            </a:extLst>
          </p:cNvPr>
          <p:cNvGrpSpPr/>
          <p:nvPr/>
        </p:nvGrpSpPr>
        <p:grpSpPr>
          <a:xfrm>
            <a:off x="0" y="348491"/>
            <a:ext cx="12190413" cy="814462"/>
            <a:chOff x="0" y="561851"/>
            <a:chExt cx="12190413" cy="81446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4C0791A-6676-4043-BBF1-DD2993D19C98}"/>
                </a:ext>
              </a:extLst>
            </p:cNvPr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E9BB0E5B-E5F4-4490-B3C7-C915B81DF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776" y="561851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Web</a:t>
              </a:r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端功能</a:t>
              </a:r>
              <a:endParaRPr lang="en-US" altLang="zh-CN" sz="28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339CB027-AF32-4B03-BE15-1DD5E6EA2A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6263" y="1069878"/>
              <a:ext cx="3255323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CLICK TO ADD CAPTION TEXT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E4D9A7D-BCC9-47CE-8322-8842BD4C6325}"/>
              </a:ext>
            </a:extLst>
          </p:cNvPr>
          <p:cNvSpPr/>
          <p:nvPr/>
        </p:nvSpPr>
        <p:spPr>
          <a:xfrm>
            <a:off x="901700" y="1701800"/>
            <a:ext cx="10248900" cy="4432465"/>
          </a:xfrm>
          <a:prstGeom prst="rect">
            <a:avLst/>
          </a:prstGeom>
          <a:noFill/>
          <a:ln>
            <a:solidFill>
              <a:srgbClr val="3296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28966" y="184310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Web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端功能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666" y="2444466"/>
            <a:ext cx="3276600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457166"/>
            <a:ext cx="2599695" cy="342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1" y="2444466"/>
            <a:ext cx="2929750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270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0FC0F70-AC76-4EA2-86EB-0B407A4ACBB5}"/>
              </a:ext>
            </a:extLst>
          </p:cNvPr>
          <p:cNvGrpSpPr/>
          <p:nvPr/>
        </p:nvGrpSpPr>
        <p:grpSpPr>
          <a:xfrm>
            <a:off x="0" y="348491"/>
            <a:ext cx="12190413" cy="814462"/>
            <a:chOff x="0" y="561851"/>
            <a:chExt cx="12190413" cy="81446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4C0791A-6676-4043-BBF1-DD2993D19C98}"/>
                </a:ext>
              </a:extLst>
            </p:cNvPr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E9BB0E5B-E5F4-4490-B3C7-C915B81DF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776" y="561851"/>
              <a:ext cx="359902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Web</a:t>
              </a:r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端用户信息界面</a:t>
              </a: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339CB027-AF32-4B03-BE15-1DD5E6EA2A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6263" y="1069878"/>
              <a:ext cx="3255323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CLICK TO ADD CAPTION TEXT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76" y="1265767"/>
            <a:ext cx="10126090" cy="511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840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48670"/>
            <a:ext cx="12190413" cy="814283"/>
            <a:chOff x="0" y="562030"/>
            <a:chExt cx="12190413" cy="814283"/>
          </a:xfrm>
        </p:grpSpPr>
        <p:sp>
          <p:nvSpPr>
            <p:cNvPr id="11" name="矩形 10"/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150776" y="562030"/>
              <a:ext cx="3255323" cy="430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实时监测数据</a:t>
              </a: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1136263" y="1070062"/>
              <a:ext cx="3255323" cy="16891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Real time monitoring data</a:t>
              </a:r>
            </a:p>
          </p:txBody>
        </p:sp>
      </p:grpSp>
      <p:cxnSp>
        <p:nvCxnSpPr>
          <p:cNvPr id="4" name="直接箭头连接符 3"/>
          <p:cNvCxnSpPr/>
          <p:nvPr/>
        </p:nvCxnSpPr>
        <p:spPr>
          <a:xfrm flipH="1" flipV="1">
            <a:off x="6981825" y="1515110"/>
            <a:ext cx="941705" cy="32258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030845" y="1376680"/>
            <a:ext cx="25736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显示的当前温湿氨数值</a:t>
            </a:r>
          </a:p>
          <a:p>
            <a:r>
              <a:rPr lang="zh-CN" altLang="en-US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数值正常则为黑色</a:t>
            </a:r>
          </a:p>
          <a:p>
            <a:r>
              <a:rPr lang="zh-CN" altLang="en-US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超出阈值则会变成红色</a:t>
            </a:r>
          </a:p>
        </p:txBody>
      </p:sp>
      <p:sp>
        <p:nvSpPr>
          <p:cNvPr id="18" name="TextBox 8"/>
          <p:cNvSpPr txBox="1">
            <a:spLocks noChangeArrowheads="1"/>
          </p:cNvSpPr>
          <p:nvPr/>
        </p:nvSpPr>
        <p:spPr bwMode="auto">
          <a:xfrm>
            <a:off x="8030845" y="2559685"/>
            <a:ext cx="2663190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多设备管理列表</a:t>
            </a: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7009130" y="2774950"/>
            <a:ext cx="1021715" cy="444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7062470" y="4608195"/>
            <a:ext cx="655320" cy="889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717790" y="3952240"/>
            <a:ext cx="25736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空气实时监测折线图</a:t>
            </a: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三个折线显示开关</a:t>
            </a: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折线上标记最大最小值</a:t>
            </a: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工具栏：</a:t>
            </a: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下载为</a:t>
            </a:r>
            <a:r>
              <a:rPr lang="en-US" altLang="zh-CN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以列表形式显示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980" y="4377690"/>
            <a:ext cx="1630045" cy="2365375"/>
          </a:xfrm>
          <a:prstGeom prst="rect">
            <a:avLst/>
          </a:prstGeom>
        </p:spPr>
      </p:pic>
      <p:pic>
        <p:nvPicPr>
          <p:cNvPr id="23" name="图片 22" descr="monito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" y="1162953"/>
            <a:ext cx="6882765" cy="536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5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49" y="1219467"/>
            <a:ext cx="6743700" cy="545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0" y="348670"/>
            <a:ext cx="12190413" cy="814283"/>
            <a:chOff x="0" y="562030"/>
            <a:chExt cx="12190413" cy="814283"/>
          </a:xfrm>
        </p:grpSpPr>
        <p:sp>
          <p:nvSpPr>
            <p:cNvPr id="11" name="矩形 10"/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150776" y="562030"/>
              <a:ext cx="3255323" cy="430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预警管理功能</a:t>
              </a: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1136263" y="1070062"/>
              <a:ext cx="3255323" cy="16891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Real time monitoring data</a:t>
              </a:r>
            </a:p>
          </p:txBody>
        </p:sp>
      </p:grpSp>
      <p:cxnSp>
        <p:nvCxnSpPr>
          <p:cNvPr id="4" name="直接箭头连接符 3"/>
          <p:cNvCxnSpPr>
            <a:stCxn id="5" idx="1"/>
          </p:cNvCxnSpPr>
          <p:nvPr/>
        </p:nvCxnSpPr>
        <p:spPr>
          <a:xfrm flipH="1">
            <a:off x="5753101" y="2597101"/>
            <a:ext cx="3344544" cy="1047799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097645" y="2273935"/>
            <a:ext cx="2573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阈值设置功能，用户可以自定义需要报警的值</a:t>
            </a:r>
          </a:p>
        </p:txBody>
      </p:sp>
      <p:cxnSp>
        <p:nvCxnSpPr>
          <p:cNvPr id="20" name="直接箭头连接符 19"/>
          <p:cNvCxnSpPr>
            <a:stCxn id="21" idx="1"/>
          </p:cNvCxnSpPr>
          <p:nvPr/>
        </p:nvCxnSpPr>
        <p:spPr>
          <a:xfrm flipH="1">
            <a:off x="5308601" y="5229026"/>
            <a:ext cx="3475988" cy="981274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784589" y="4767361"/>
            <a:ext cx="2573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邮件警报功能，用户打开后可以在超出警报值后收到邮件提醒。</a:t>
            </a:r>
          </a:p>
        </p:txBody>
      </p:sp>
    </p:spTree>
    <p:extLst>
      <p:ext uri="{BB962C8B-B14F-4D97-AF65-F5344CB8AC3E}">
        <p14:creationId xmlns:p14="http://schemas.microsoft.com/office/powerpoint/2010/main" val="90901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47E00AF-32F9-46F3-B777-74BBA9CCC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431"/>
            <a:ext cx="12190413" cy="6857107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0C823998-7128-4673-AF1A-95DAA1732477}"/>
              </a:ext>
            </a:extLst>
          </p:cNvPr>
          <p:cNvSpPr>
            <a:spLocks/>
          </p:cNvSpPr>
          <p:nvPr/>
        </p:nvSpPr>
        <p:spPr bwMode="auto">
          <a:xfrm>
            <a:off x="5599171" y="2025233"/>
            <a:ext cx="3196860" cy="530359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noFill/>
          <a:ln w="10" cap="flat" cmpd="sng">
            <a:solidFill>
              <a:srgbClr val="3296A8"/>
            </a:solidFill>
            <a:round/>
            <a:headEnd/>
            <a:tailEnd/>
          </a:ln>
        </p:spPr>
        <p:txBody>
          <a:bodyPr lIns="68562" tIns="34281" rIns="68562" bIns="34281"/>
          <a:lstStyle/>
          <a:p>
            <a:endParaRPr lang="zh-CN" altLang="en-US"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F0D9D5E9-5DB5-4AA7-83B5-31058644F9A3}"/>
              </a:ext>
            </a:extLst>
          </p:cNvPr>
          <p:cNvSpPr>
            <a:spLocks/>
          </p:cNvSpPr>
          <p:nvPr/>
        </p:nvSpPr>
        <p:spPr bwMode="auto">
          <a:xfrm>
            <a:off x="5599171" y="2746068"/>
            <a:ext cx="3196860" cy="530359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noFill/>
          <a:ln w="10" cap="flat" cmpd="sng">
            <a:solidFill>
              <a:srgbClr val="3296A8"/>
            </a:solidFill>
            <a:round/>
            <a:headEnd/>
            <a:tailEnd/>
          </a:ln>
        </p:spPr>
        <p:txBody>
          <a:bodyPr lIns="68562" tIns="34281" rIns="68562" bIns="34281"/>
          <a:lstStyle/>
          <a:p>
            <a:endParaRPr lang="zh-CN" altLang="en-US"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282DF04C-03A5-4DC4-A55B-80CCC56A17F6}"/>
              </a:ext>
            </a:extLst>
          </p:cNvPr>
          <p:cNvSpPr>
            <a:spLocks/>
          </p:cNvSpPr>
          <p:nvPr/>
        </p:nvSpPr>
        <p:spPr bwMode="auto">
          <a:xfrm>
            <a:off x="5599171" y="3473358"/>
            <a:ext cx="3196860" cy="530359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noFill/>
          <a:ln w="10" cap="flat" cmpd="sng">
            <a:solidFill>
              <a:srgbClr val="3296A8"/>
            </a:solidFill>
            <a:round/>
            <a:headEnd/>
            <a:tailEnd/>
          </a:ln>
        </p:spPr>
        <p:txBody>
          <a:bodyPr lIns="68562" tIns="34281" rIns="68562" bIns="34281"/>
          <a:lstStyle/>
          <a:p>
            <a:endParaRPr lang="zh-CN" altLang="en-US"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7D82D130-00D3-4706-A64E-CBE537DD7578}"/>
              </a:ext>
            </a:extLst>
          </p:cNvPr>
          <p:cNvSpPr>
            <a:spLocks/>
          </p:cNvSpPr>
          <p:nvPr/>
        </p:nvSpPr>
        <p:spPr bwMode="auto">
          <a:xfrm>
            <a:off x="5599171" y="4187326"/>
            <a:ext cx="3196860" cy="530359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noFill/>
          <a:ln w="10" cap="flat" cmpd="sng">
            <a:solidFill>
              <a:srgbClr val="3296A8"/>
            </a:solidFill>
            <a:round/>
            <a:headEnd/>
            <a:tailEnd/>
          </a:ln>
        </p:spPr>
        <p:txBody>
          <a:bodyPr lIns="68562" tIns="34281" rIns="68562" bIns="34281"/>
          <a:lstStyle/>
          <a:p>
            <a:endParaRPr lang="zh-CN" altLang="en-US"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05">
            <a:extLst>
              <a:ext uri="{FF2B5EF4-FFF2-40B4-BE49-F238E27FC236}">
                <a16:creationId xmlns:a16="http://schemas.microsoft.com/office/drawing/2014/main" id="{78782E55-5503-4AD1-8DE1-86D3DC63F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7237" y="2128829"/>
            <a:ext cx="3048793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FB5A9B5-D1A5-48FD-81B8-F95C4E2CC9C3}"/>
              </a:ext>
            </a:extLst>
          </p:cNvPr>
          <p:cNvGrpSpPr/>
          <p:nvPr/>
        </p:nvGrpSpPr>
        <p:grpSpPr>
          <a:xfrm>
            <a:off x="4934590" y="2018579"/>
            <a:ext cx="544548" cy="557958"/>
            <a:chOff x="2511588" y="3604589"/>
            <a:chExt cx="544548" cy="557958"/>
          </a:xfrm>
          <a:solidFill>
            <a:srgbClr val="3296A8"/>
          </a:solidFill>
        </p:grpSpPr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BE708C87-9C41-463B-8BDB-4E415521D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1588" y="3604589"/>
              <a:ext cx="544548" cy="557958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06">
              <a:extLst>
                <a:ext uri="{FF2B5EF4-FFF2-40B4-BE49-F238E27FC236}">
                  <a16:creationId xmlns:a16="http://schemas.microsoft.com/office/drawing/2014/main" id="{7867B1F1-F960-4460-9D8C-268A8B3F08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3479" y="3636401"/>
              <a:ext cx="377825" cy="4385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TextBox 108">
            <a:extLst>
              <a:ext uri="{FF2B5EF4-FFF2-40B4-BE49-F238E27FC236}">
                <a16:creationId xmlns:a16="http://schemas.microsoft.com/office/drawing/2014/main" id="{905FDFC8-520E-41D8-8240-C45DB9172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1529" y="2849825"/>
            <a:ext cx="3401946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基本功能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5F0311D-2406-4F8F-A4D0-1091E6E391A3}"/>
              </a:ext>
            </a:extLst>
          </p:cNvPr>
          <p:cNvGrpSpPr/>
          <p:nvPr/>
        </p:nvGrpSpPr>
        <p:grpSpPr>
          <a:xfrm>
            <a:off x="4934590" y="2739415"/>
            <a:ext cx="544548" cy="557958"/>
            <a:chOff x="2511588" y="4490525"/>
            <a:chExt cx="544548" cy="557958"/>
          </a:xfrm>
          <a:solidFill>
            <a:srgbClr val="3296A8"/>
          </a:solidFill>
        </p:grpSpPr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4C4D4BCD-3AF8-4F84-9D4D-33CAE6F9A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1588" y="4490525"/>
              <a:ext cx="544548" cy="557958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09">
              <a:extLst>
                <a:ext uri="{FF2B5EF4-FFF2-40B4-BE49-F238E27FC236}">
                  <a16:creationId xmlns:a16="http://schemas.microsoft.com/office/drawing/2014/main" id="{75D7942E-EBDE-41E7-84A2-EEBB7E810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3479" y="4508602"/>
              <a:ext cx="377825" cy="4385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TextBox 115">
            <a:extLst>
              <a:ext uri="{FF2B5EF4-FFF2-40B4-BE49-F238E27FC236}">
                <a16:creationId xmlns:a16="http://schemas.microsoft.com/office/drawing/2014/main" id="{00F07D55-5EEF-47C8-BDB3-8E11407A0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7131" y="3571067"/>
            <a:ext cx="2925173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用户功能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1872677-F705-4377-B05D-1F8001056D9A}"/>
              </a:ext>
            </a:extLst>
          </p:cNvPr>
          <p:cNvGrpSpPr/>
          <p:nvPr/>
        </p:nvGrpSpPr>
        <p:grpSpPr>
          <a:xfrm>
            <a:off x="4934590" y="3467685"/>
            <a:ext cx="544548" cy="557958"/>
            <a:chOff x="6821980" y="3618561"/>
            <a:chExt cx="544548" cy="557958"/>
          </a:xfrm>
          <a:solidFill>
            <a:srgbClr val="3296A8"/>
          </a:solidFill>
        </p:grpSpPr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1DD7DABE-FD45-4FDA-BED0-24A946CE7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1980" y="3618561"/>
              <a:ext cx="544548" cy="557958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116">
              <a:extLst>
                <a:ext uri="{FF2B5EF4-FFF2-40B4-BE49-F238E27FC236}">
                  <a16:creationId xmlns:a16="http://schemas.microsoft.com/office/drawing/2014/main" id="{2380031B-1A02-4492-B509-A4F38317BA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03871" y="3635657"/>
              <a:ext cx="377825" cy="4385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TextBox 117">
            <a:extLst>
              <a:ext uri="{FF2B5EF4-FFF2-40B4-BE49-F238E27FC236}">
                <a16:creationId xmlns:a16="http://schemas.microsoft.com/office/drawing/2014/main" id="{2039C287-CF4F-4F7A-AC6C-CDE3E1821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3839" y="4284055"/>
            <a:ext cx="2879438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性能优化及扩展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A6B67E1-5B62-4924-B314-248F82A73E28}"/>
              </a:ext>
            </a:extLst>
          </p:cNvPr>
          <p:cNvGrpSpPr/>
          <p:nvPr/>
        </p:nvGrpSpPr>
        <p:grpSpPr>
          <a:xfrm>
            <a:off x="4934590" y="4181653"/>
            <a:ext cx="544548" cy="557958"/>
            <a:chOff x="6821980" y="4497629"/>
            <a:chExt cx="544548" cy="557958"/>
          </a:xfrm>
          <a:solidFill>
            <a:srgbClr val="3296A8"/>
          </a:solidFill>
        </p:grpSpPr>
        <p:sp>
          <p:nvSpPr>
            <p:cNvPr id="29" name="Rectangle 12">
              <a:extLst>
                <a:ext uri="{FF2B5EF4-FFF2-40B4-BE49-F238E27FC236}">
                  <a16:creationId xmlns:a16="http://schemas.microsoft.com/office/drawing/2014/main" id="{EC72D6EE-7002-415B-B8FB-D5981292E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1980" y="4497629"/>
              <a:ext cx="544548" cy="55795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118">
              <a:extLst>
                <a:ext uri="{FF2B5EF4-FFF2-40B4-BE49-F238E27FC236}">
                  <a16:creationId xmlns:a16="http://schemas.microsoft.com/office/drawing/2014/main" id="{B14AFCC2-A6BB-4EEA-9E5F-A8B8B1E992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03871" y="4521592"/>
              <a:ext cx="377825" cy="4385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Rectangle 18">
            <a:extLst>
              <a:ext uri="{FF2B5EF4-FFF2-40B4-BE49-F238E27FC236}">
                <a16:creationId xmlns:a16="http://schemas.microsoft.com/office/drawing/2014/main" id="{6F43CB30-8193-4DF6-99DD-CCC0E5C61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7991" y="2359428"/>
            <a:ext cx="830997" cy="218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目 录</a:t>
            </a:r>
            <a:endParaRPr lang="en-US" altLang="zh-CN" sz="5400" dirty="0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</p:txBody>
      </p:sp>
      <p:sp>
        <p:nvSpPr>
          <p:cNvPr id="32" name="Rectangle 18">
            <a:extLst>
              <a:ext uri="{FF2B5EF4-FFF2-40B4-BE49-F238E27FC236}">
                <a16:creationId xmlns:a16="http://schemas.microsoft.com/office/drawing/2014/main" id="{AF501AB6-5671-4358-AFFB-51A8D813F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3546" y="2588298"/>
            <a:ext cx="169277" cy="1748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CONTENTS</a:t>
            </a:r>
          </a:p>
        </p:txBody>
      </p:sp>
      <p:sp>
        <p:nvSpPr>
          <p:cNvPr id="33" name="Line 21">
            <a:extLst>
              <a:ext uri="{FF2B5EF4-FFF2-40B4-BE49-F238E27FC236}">
                <a16:creationId xmlns:a16="http://schemas.microsoft.com/office/drawing/2014/main" id="{79294220-13BD-4204-9826-89107D52458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8037" y="2578547"/>
            <a:ext cx="0" cy="1748177"/>
          </a:xfrm>
          <a:prstGeom prst="line">
            <a:avLst/>
          </a:prstGeom>
          <a:noFill/>
          <a:ln w="6350">
            <a:solidFill>
              <a:srgbClr val="3296A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163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5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  <p:bldP spid="19" grpId="0"/>
      <p:bldP spid="23" grpId="0"/>
      <p:bldP spid="27" grpId="0"/>
      <p:bldP spid="31" grpId="0"/>
      <p:bldP spid="32" grpId="0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48670"/>
            <a:ext cx="12190413" cy="814283"/>
            <a:chOff x="0" y="562030"/>
            <a:chExt cx="12190413" cy="814283"/>
          </a:xfrm>
        </p:grpSpPr>
        <p:sp>
          <p:nvSpPr>
            <p:cNvPr id="11" name="矩形 10"/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150776" y="562030"/>
              <a:ext cx="3255323" cy="430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历史数据展示</a:t>
              </a: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1136263" y="1070062"/>
              <a:ext cx="3255323" cy="16891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Historical data display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1455420"/>
            <a:ext cx="7073900" cy="47637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59090" y="3056890"/>
            <a:ext cx="34613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查询最近记录：</a:t>
            </a: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可选择</a:t>
            </a:r>
            <a:r>
              <a:rPr lang="en-US" altLang="zh-CN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en-US" altLang="zh-CN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,12,24</a:t>
            </a:r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小时</a:t>
            </a:r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三种缩略折线图，三种折线都是提供</a:t>
            </a:r>
            <a:r>
              <a:rPr lang="en-US" altLang="zh-CN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</a:t>
            </a:r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条数据。</a:t>
            </a: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鼠标滑过可以浏览具体数值。</a:t>
            </a:r>
          </a:p>
        </p:txBody>
      </p:sp>
      <p:sp>
        <p:nvSpPr>
          <p:cNvPr id="2" name="矩形 1"/>
          <p:cNvSpPr/>
          <p:nvPr/>
        </p:nvSpPr>
        <p:spPr>
          <a:xfrm>
            <a:off x="1727200" y="1778001"/>
            <a:ext cx="1286933" cy="4064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22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48670"/>
            <a:ext cx="12190413" cy="814283"/>
            <a:chOff x="0" y="562030"/>
            <a:chExt cx="12190413" cy="814283"/>
          </a:xfrm>
        </p:grpSpPr>
        <p:sp>
          <p:nvSpPr>
            <p:cNvPr id="11" name="矩形 10"/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150776" y="562030"/>
              <a:ext cx="3255323" cy="430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历史数据展示</a:t>
              </a: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1136263" y="1070062"/>
              <a:ext cx="3255323" cy="16891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Historical data display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824470" y="3028315"/>
            <a:ext cx="36410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查询过去某一天记录：</a:t>
            </a: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提供一整天的变化折线</a:t>
            </a: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选择日期同样做了规定范围的处理</a:t>
            </a:r>
          </a:p>
          <a:p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5" y="1424305"/>
            <a:ext cx="7444740" cy="49606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904067" y="1778001"/>
            <a:ext cx="1591733" cy="4064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84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48670"/>
            <a:ext cx="12190413" cy="814283"/>
            <a:chOff x="0" y="562030"/>
            <a:chExt cx="12190413" cy="814283"/>
          </a:xfrm>
        </p:grpSpPr>
        <p:sp>
          <p:nvSpPr>
            <p:cNvPr id="11" name="矩形 10"/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150776" y="562030"/>
              <a:ext cx="3255323" cy="430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历史数据展示</a:t>
              </a: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1136263" y="1070062"/>
              <a:ext cx="3255323" cy="16891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Historical data display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" y="1546860"/>
            <a:ext cx="7327265" cy="50476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08265" y="2635885"/>
            <a:ext cx="35502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</a:t>
            </a:r>
            <a:r>
              <a:rPr lang="en-US" altLang="zh-CN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查询某一时间的详细记录</a:t>
            </a:r>
            <a:r>
              <a:rPr lang="en-US" altLang="zh-CN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则可以查看精确到分的时间点后三小时内每一秒的数据。</a:t>
            </a: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对于时间的选择，我们也进行了处理，将时间点的所选范围规定在了只能查看七天以内的数据。</a:t>
            </a:r>
          </a:p>
        </p:txBody>
      </p:sp>
      <p:sp>
        <p:nvSpPr>
          <p:cNvPr id="9" name="矩形 8"/>
          <p:cNvSpPr/>
          <p:nvPr/>
        </p:nvSpPr>
        <p:spPr>
          <a:xfrm>
            <a:off x="4292600" y="1888067"/>
            <a:ext cx="1938867" cy="4064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84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48670"/>
            <a:ext cx="12190413" cy="814283"/>
            <a:chOff x="0" y="562030"/>
            <a:chExt cx="12190413" cy="814283"/>
          </a:xfrm>
        </p:grpSpPr>
        <p:sp>
          <p:nvSpPr>
            <p:cNvPr id="11" name="矩形 10"/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150776" y="562030"/>
              <a:ext cx="3255323" cy="430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历史数据展示</a:t>
              </a: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1136263" y="1070062"/>
              <a:ext cx="3255323" cy="16891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Historical data display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5" y="1882140"/>
            <a:ext cx="7368540" cy="4206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35265" y="2752090"/>
            <a:ext cx="326136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由左图可以看见这些数据通过曲线图的伸缩，将每一秒的三个空气数据反馈给用户。</a:t>
            </a:r>
          </a:p>
          <a:p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右上角的四个工具栏分别是：</a:t>
            </a: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1.放大选区</a:t>
            </a: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2.逐步还原放大后的选区</a:t>
            </a: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3.一键还原</a:t>
            </a: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4.下载为PNG格式图片</a:t>
            </a:r>
          </a:p>
        </p:txBody>
      </p:sp>
      <p:sp>
        <p:nvSpPr>
          <p:cNvPr id="9" name="矩形 8"/>
          <p:cNvSpPr/>
          <p:nvPr/>
        </p:nvSpPr>
        <p:spPr>
          <a:xfrm>
            <a:off x="6468533" y="2328333"/>
            <a:ext cx="1140672" cy="33866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19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48670"/>
            <a:ext cx="12190413" cy="814283"/>
            <a:chOff x="0" y="562030"/>
            <a:chExt cx="12190413" cy="814283"/>
          </a:xfrm>
        </p:grpSpPr>
        <p:sp>
          <p:nvSpPr>
            <p:cNvPr id="11" name="矩形 10"/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150776" y="562030"/>
              <a:ext cx="3255323" cy="430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视频监控方案</a:t>
              </a: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1136263" y="1070062"/>
              <a:ext cx="3255323" cy="16891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Video surveillance scheme</a:t>
              </a:r>
            </a:p>
          </p:txBody>
        </p:sp>
      </p:grpSp>
      <p:sp>
        <p:nvSpPr>
          <p:cNvPr id="7" name="Freeform 50"/>
          <p:cNvSpPr/>
          <p:nvPr/>
        </p:nvSpPr>
        <p:spPr>
          <a:xfrm>
            <a:off x="2978785" y="2678430"/>
            <a:ext cx="1227455" cy="413385"/>
          </a:xfrm>
          <a:custGeom>
            <a:avLst/>
            <a:gdLst>
              <a:gd name="connsiteX0" fmla="*/ 0 w 1571625"/>
              <a:gd name="connsiteY0" fmla="*/ 206070 h 1373798"/>
              <a:gd name="connsiteX1" fmla="*/ 884726 w 1571625"/>
              <a:gd name="connsiteY1" fmla="*/ 206070 h 1373798"/>
              <a:gd name="connsiteX2" fmla="*/ 884726 w 1571625"/>
              <a:gd name="connsiteY2" fmla="*/ 0 h 1373798"/>
              <a:gd name="connsiteX3" fmla="*/ 1571625 w 1571625"/>
              <a:gd name="connsiteY3" fmla="*/ 686899 h 1373798"/>
              <a:gd name="connsiteX4" fmla="*/ 884726 w 1571625"/>
              <a:gd name="connsiteY4" fmla="*/ 1373798 h 1373798"/>
              <a:gd name="connsiteX5" fmla="*/ 884726 w 1571625"/>
              <a:gd name="connsiteY5" fmla="*/ 1167728 h 1373798"/>
              <a:gd name="connsiteX6" fmla="*/ 0 w 1571625"/>
              <a:gd name="connsiteY6" fmla="*/ 1167728 h 1373798"/>
              <a:gd name="connsiteX7" fmla="*/ 0 w 1571625"/>
              <a:gd name="connsiteY7" fmla="*/ 206070 h 137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1625" h="1373798">
                <a:moveTo>
                  <a:pt x="0" y="206070"/>
                </a:moveTo>
                <a:lnTo>
                  <a:pt x="884726" y="206070"/>
                </a:lnTo>
                <a:lnTo>
                  <a:pt x="884726" y="0"/>
                </a:lnTo>
                <a:lnTo>
                  <a:pt x="1571625" y="686899"/>
                </a:lnTo>
                <a:lnTo>
                  <a:pt x="884726" y="1373798"/>
                </a:lnTo>
                <a:lnTo>
                  <a:pt x="884726" y="1167728"/>
                </a:lnTo>
                <a:lnTo>
                  <a:pt x="0" y="1167728"/>
                </a:lnTo>
                <a:lnTo>
                  <a:pt x="0" y="206070"/>
                </a:lnTo>
                <a:close/>
              </a:path>
            </a:pathLst>
          </a:custGeom>
          <a:solidFill>
            <a:srgbClr val="3296A8">
              <a:alpha val="90000"/>
            </a:srgb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38627" tIns="217500" rIns="435411" bIns="217500" numCol="1" spcCol="1270" anchor="ctr" anchorCtr="0">
            <a:noAutofit/>
          </a:bodyPr>
          <a:lstStyle/>
          <a:p>
            <a:pPr marL="228600" lvl="1" indent="-228600" defTabSz="1066165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64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7457440" y="2677795"/>
            <a:ext cx="150114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eaLnBrk="1" hangingPunct="1"/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Rtmp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协议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2552065"/>
            <a:ext cx="2119630" cy="665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1198"/>
          <a:stretch>
            <a:fillRect/>
          </a:stretch>
        </p:blipFill>
        <p:spPr>
          <a:xfrm>
            <a:off x="4206240" y="2447925"/>
            <a:ext cx="2023745" cy="873760"/>
          </a:xfrm>
          <a:prstGeom prst="rect">
            <a:avLst/>
          </a:prstGeom>
        </p:spPr>
      </p:pic>
      <p:sp>
        <p:nvSpPr>
          <p:cNvPr id="30" name="Freeform 50"/>
          <p:cNvSpPr/>
          <p:nvPr/>
        </p:nvSpPr>
        <p:spPr>
          <a:xfrm>
            <a:off x="6271895" y="2677795"/>
            <a:ext cx="1227455" cy="413385"/>
          </a:xfrm>
          <a:custGeom>
            <a:avLst/>
            <a:gdLst>
              <a:gd name="connsiteX0" fmla="*/ 0 w 1571625"/>
              <a:gd name="connsiteY0" fmla="*/ 206070 h 1373798"/>
              <a:gd name="connsiteX1" fmla="*/ 884726 w 1571625"/>
              <a:gd name="connsiteY1" fmla="*/ 206070 h 1373798"/>
              <a:gd name="connsiteX2" fmla="*/ 884726 w 1571625"/>
              <a:gd name="connsiteY2" fmla="*/ 0 h 1373798"/>
              <a:gd name="connsiteX3" fmla="*/ 1571625 w 1571625"/>
              <a:gd name="connsiteY3" fmla="*/ 686899 h 1373798"/>
              <a:gd name="connsiteX4" fmla="*/ 884726 w 1571625"/>
              <a:gd name="connsiteY4" fmla="*/ 1373798 h 1373798"/>
              <a:gd name="connsiteX5" fmla="*/ 884726 w 1571625"/>
              <a:gd name="connsiteY5" fmla="*/ 1167728 h 1373798"/>
              <a:gd name="connsiteX6" fmla="*/ 0 w 1571625"/>
              <a:gd name="connsiteY6" fmla="*/ 1167728 h 1373798"/>
              <a:gd name="connsiteX7" fmla="*/ 0 w 1571625"/>
              <a:gd name="connsiteY7" fmla="*/ 206070 h 137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1625" h="1373798">
                <a:moveTo>
                  <a:pt x="0" y="206070"/>
                </a:moveTo>
                <a:lnTo>
                  <a:pt x="884726" y="206070"/>
                </a:lnTo>
                <a:lnTo>
                  <a:pt x="884726" y="0"/>
                </a:lnTo>
                <a:lnTo>
                  <a:pt x="1571625" y="686899"/>
                </a:lnTo>
                <a:lnTo>
                  <a:pt x="884726" y="1373798"/>
                </a:lnTo>
                <a:lnTo>
                  <a:pt x="884726" y="1167728"/>
                </a:lnTo>
                <a:lnTo>
                  <a:pt x="0" y="1167728"/>
                </a:lnTo>
                <a:lnTo>
                  <a:pt x="0" y="206070"/>
                </a:lnTo>
                <a:close/>
              </a:path>
            </a:pathLst>
          </a:custGeom>
          <a:solidFill>
            <a:srgbClr val="3296A8">
              <a:alpha val="90000"/>
            </a:srgb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38627" tIns="217500" rIns="435411" bIns="217500" numCol="1" spcCol="1270" anchor="ctr" anchorCtr="0">
            <a:noAutofit/>
          </a:bodyPr>
          <a:lstStyle/>
          <a:p>
            <a:pPr marL="228600" lvl="1" indent="-228600" defTabSz="1066165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64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820420" y="1777365"/>
            <a:ext cx="111696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eaLnBrk="1" hangingPunct="1"/>
            <a:r>
              <a:rPr lang="zh-CN" altLang="en-US" sz="24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方案一：</a:t>
            </a:r>
          </a:p>
        </p:txBody>
      </p:sp>
      <p:sp>
        <p:nvSpPr>
          <p:cNvPr id="32" name="Freeform 50"/>
          <p:cNvSpPr/>
          <p:nvPr/>
        </p:nvSpPr>
        <p:spPr>
          <a:xfrm>
            <a:off x="8972550" y="2655570"/>
            <a:ext cx="1227455" cy="413385"/>
          </a:xfrm>
          <a:custGeom>
            <a:avLst/>
            <a:gdLst>
              <a:gd name="connsiteX0" fmla="*/ 0 w 1571625"/>
              <a:gd name="connsiteY0" fmla="*/ 206070 h 1373798"/>
              <a:gd name="connsiteX1" fmla="*/ 884726 w 1571625"/>
              <a:gd name="connsiteY1" fmla="*/ 206070 h 1373798"/>
              <a:gd name="connsiteX2" fmla="*/ 884726 w 1571625"/>
              <a:gd name="connsiteY2" fmla="*/ 0 h 1373798"/>
              <a:gd name="connsiteX3" fmla="*/ 1571625 w 1571625"/>
              <a:gd name="connsiteY3" fmla="*/ 686899 h 1373798"/>
              <a:gd name="connsiteX4" fmla="*/ 884726 w 1571625"/>
              <a:gd name="connsiteY4" fmla="*/ 1373798 h 1373798"/>
              <a:gd name="connsiteX5" fmla="*/ 884726 w 1571625"/>
              <a:gd name="connsiteY5" fmla="*/ 1167728 h 1373798"/>
              <a:gd name="connsiteX6" fmla="*/ 0 w 1571625"/>
              <a:gd name="connsiteY6" fmla="*/ 1167728 h 1373798"/>
              <a:gd name="connsiteX7" fmla="*/ 0 w 1571625"/>
              <a:gd name="connsiteY7" fmla="*/ 206070 h 137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1625" h="1373798">
                <a:moveTo>
                  <a:pt x="0" y="206070"/>
                </a:moveTo>
                <a:lnTo>
                  <a:pt x="884726" y="206070"/>
                </a:lnTo>
                <a:lnTo>
                  <a:pt x="884726" y="0"/>
                </a:lnTo>
                <a:lnTo>
                  <a:pt x="1571625" y="686899"/>
                </a:lnTo>
                <a:lnTo>
                  <a:pt x="884726" y="1373798"/>
                </a:lnTo>
                <a:lnTo>
                  <a:pt x="884726" y="1167728"/>
                </a:lnTo>
                <a:lnTo>
                  <a:pt x="0" y="1167728"/>
                </a:lnTo>
                <a:lnTo>
                  <a:pt x="0" y="206070"/>
                </a:lnTo>
                <a:close/>
              </a:path>
            </a:pathLst>
          </a:custGeom>
          <a:solidFill>
            <a:srgbClr val="3296A8">
              <a:alpha val="90000"/>
            </a:srgb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38627" tIns="217500" rIns="435411" bIns="217500" numCol="1" spcCol="1270" anchor="ctr" anchorCtr="0">
            <a:noAutofit/>
          </a:bodyPr>
          <a:lstStyle/>
          <a:p>
            <a:pPr marL="228600" lvl="1" indent="-228600" defTabSz="1066165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64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10100310" y="2615883"/>
            <a:ext cx="1159510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eaLnBrk="1" hangingPunct="1"/>
            <a:r>
              <a:rPr lang="en-US" altLang="zh-CN" sz="2800" dirty="0">
                <a:latin typeface="Courier New" panose="02070309020205020404" charset="0"/>
                <a:ea typeface="Yu Gothic Light" panose="020B0300000000000000" charset="-128"/>
                <a:cs typeface="Courier New" panose="02070309020205020404" charset="0"/>
                <a:sym typeface="Arial" panose="020B0604020202020204" pitchFamily="34" charset="0"/>
              </a:rPr>
              <a:t>web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820420" y="3900805"/>
            <a:ext cx="111696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eaLnBrk="1" hangingPunct="1"/>
            <a:r>
              <a:rPr lang="zh-CN" altLang="en-US" sz="24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方案二：</a:t>
            </a: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1136015" y="4708525"/>
            <a:ext cx="365823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chemeClr val="tx1"/>
                </a:solidFill>
                <a:latin typeface="Arial Black" panose="020B0A04020102020204" charset="0"/>
                <a:ea typeface="Microsoft YaHei UI" panose="020B0503020204020204" charset="-122"/>
                <a:cs typeface="Arial Black" panose="020B0A04020102020204" charset="0"/>
                <a:sym typeface="Arial" panose="020B0604020202020204" pitchFamily="34" charset="0"/>
              </a:rPr>
              <a:t>MJPG-streamer</a:t>
            </a:r>
          </a:p>
        </p:txBody>
      </p:sp>
      <p:sp>
        <p:nvSpPr>
          <p:cNvPr id="36" name="Freeform 50"/>
          <p:cNvSpPr/>
          <p:nvPr/>
        </p:nvSpPr>
        <p:spPr>
          <a:xfrm>
            <a:off x="5327650" y="4747895"/>
            <a:ext cx="1227455" cy="413385"/>
          </a:xfrm>
          <a:custGeom>
            <a:avLst/>
            <a:gdLst>
              <a:gd name="connsiteX0" fmla="*/ 0 w 1571625"/>
              <a:gd name="connsiteY0" fmla="*/ 206070 h 1373798"/>
              <a:gd name="connsiteX1" fmla="*/ 884726 w 1571625"/>
              <a:gd name="connsiteY1" fmla="*/ 206070 h 1373798"/>
              <a:gd name="connsiteX2" fmla="*/ 884726 w 1571625"/>
              <a:gd name="connsiteY2" fmla="*/ 0 h 1373798"/>
              <a:gd name="connsiteX3" fmla="*/ 1571625 w 1571625"/>
              <a:gd name="connsiteY3" fmla="*/ 686899 h 1373798"/>
              <a:gd name="connsiteX4" fmla="*/ 884726 w 1571625"/>
              <a:gd name="connsiteY4" fmla="*/ 1373798 h 1373798"/>
              <a:gd name="connsiteX5" fmla="*/ 884726 w 1571625"/>
              <a:gd name="connsiteY5" fmla="*/ 1167728 h 1373798"/>
              <a:gd name="connsiteX6" fmla="*/ 0 w 1571625"/>
              <a:gd name="connsiteY6" fmla="*/ 1167728 h 1373798"/>
              <a:gd name="connsiteX7" fmla="*/ 0 w 1571625"/>
              <a:gd name="connsiteY7" fmla="*/ 206070 h 137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1625" h="1373798">
                <a:moveTo>
                  <a:pt x="0" y="206070"/>
                </a:moveTo>
                <a:lnTo>
                  <a:pt x="884726" y="206070"/>
                </a:lnTo>
                <a:lnTo>
                  <a:pt x="884726" y="0"/>
                </a:lnTo>
                <a:lnTo>
                  <a:pt x="1571625" y="686899"/>
                </a:lnTo>
                <a:lnTo>
                  <a:pt x="884726" y="1373798"/>
                </a:lnTo>
                <a:lnTo>
                  <a:pt x="884726" y="1167728"/>
                </a:lnTo>
                <a:lnTo>
                  <a:pt x="0" y="1167728"/>
                </a:lnTo>
                <a:lnTo>
                  <a:pt x="0" y="206070"/>
                </a:lnTo>
                <a:close/>
              </a:path>
            </a:pathLst>
          </a:custGeom>
          <a:solidFill>
            <a:srgbClr val="3296A8">
              <a:alpha val="90000"/>
            </a:srgb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38627" tIns="217500" rIns="435411" bIns="217500" numCol="1" spcCol="1270" anchor="ctr" anchorCtr="0">
            <a:noAutofit/>
          </a:bodyPr>
          <a:lstStyle/>
          <a:p>
            <a:pPr marL="228600" lvl="1" indent="-228600" defTabSz="1066165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64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37" name="TextBox 8"/>
          <p:cNvSpPr txBox="1">
            <a:spLocks noChangeArrowheads="1"/>
          </p:cNvSpPr>
          <p:nvPr/>
        </p:nvSpPr>
        <p:spPr bwMode="auto">
          <a:xfrm>
            <a:off x="6840220" y="4658361"/>
            <a:ext cx="115951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eaLnBrk="1" hangingPunct="1"/>
            <a:r>
              <a:rPr lang="en-US" altLang="zh-CN" sz="4000" dirty="0">
                <a:solidFill>
                  <a:schemeClr val="tx1"/>
                </a:solidFill>
                <a:latin typeface="Courier New" panose="02070309020205020404" charset="0"/>
                <a:ea typeface="Yu Gothic Light" panose="020B0300000000000000" charset="-128"/>
                <a:cs typeface="Courier New" panose="02070309020205020404" charset="0"/>
                <a:sym typeface="Arial" panose="020B0604020202020204" pitchFamily="34" charset="0"/>
              </a:rPr>
              <a:t>web</a:t>
            </a:r>
          </a:p>
        </p:txBody>
      </p:sp>
      <p:sp>
        <p:nvSpPr>
          <p:cNvPr id="38" name="上箭头标注 37"/>
          <p:cNvSpPr/>
          <p:nvPr/>
        </p:nvSpPr>
        <p:spPr>
          <a:xfrm>
            <a:off x="4206240" y="1973580"/>
            <a:ext cx="4776470" cy="1373505"/>
          </a:xfrm>
          <a:prstGeom prst="upArrowCallou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5577205" y="1604645"/>
            <a:ext cx="203390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eaLnBrk="1" hangingPunct="1"/>
            <a:r>
              <a:rPr lang="zh-CN" altLang="en-US" sz="24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流媒体服务器</a:t>
            </a:r>
          </a:p>
        </p:txBody>
      </p:sp>
      <p:sp>
        <p:nvSpPr>
          <p:cNvPr id="40" name="乘号 39"/>
          <p:cNvSpPr/>
          <p:nvPr/>
        </p:nvSpPr>
        <p:spPr>
          <a:xfrm>
            <a:off x="3956050" y="1794510"/>
            <a:ext cx="2523490" cy="2181225"/>
          </a:xfrm>
          <a:prstGeom prst="mathMultiply">
            <a:avLst/>
          </a:prstGeom>
          <a:solidFill>
            <a:schemeClr val="accent2">
              <a:alpha val="67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1595755" y="5354320"/>
            <a:ext cx="2494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图片形式的流转发程序</a:t>
            </a:r>
          </a:p>
        </p:txBody>
      </p:sp>
    </p:spTree>
    <p:extLst>
      <p:ext uri="{BB962C8B-B14F-4D97-AF65-F5344CB8AC3E}">
        <p14:creationId xmlns:p14="http://schemas.microsoft.com/office/powerpoint/2010/main" val="392176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0" grpId="0" animBg="1"/>
      <p:bldP spid="31" grpId="0"/>
      <p:bldP spid="32" grpId="0" animBg="1"/>
      <p:bldP spid="33" grpId="0"/>
      <p:bldP spid="34" grpId="0"/>
      <p:bldP spid="35" grpId="0"/>
      <p:bldP spid="36" grpId="0" animBg="1"/>
      <p:bldP spid="37" grpId="0"/>
      <p:bldP spid="38" grpId="0" animBg="1"/>
      <p:bldP spid="39" grpId="0"/>
      <p:bldP spid="40" grpId="0" animBg="1"/>
      <p:bldP spid="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 descr="vide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675" y="1269365"/>
            <a:ext cx="5511800" cy="528447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0" y="348670"/>
            <a:ext cx="12190413" cy="814283"/>
            <a:chOff x="0" y="562030"/>
            <a:chExt cx="12190413" cy="814283"/>
          </a:xfrm>
        </p:grpSpPr>
        <p:sp>
          <p:nvSpPr>
            <p:cNvPr id="11" name="矩形 10"/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150776" y="562030"/>
              <a:ext cx="3255323" cy="430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视频监控展示</a:t>
              </a: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1136263" y="1070062"/>
              <a:ext cx="3255323" cy="16891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Video surveillance display</a:t>
              </a:r>
            </a:p>
          </p:txBody>
        </p:sp>
      </p:grpSp>
      <p:cxnSp>
        <p:nvCxnSpPr>
          <p:cNvPr id="3" name="直接箭头连接符 2"/>
          <p:cNvCxnSpPr/>
          <p:nvPr/>
        </p:nvCxnSpPr>
        <p:spPr>
          <a:xfrm flipH="1">
            <a:off x="6113145" y="1783080"/>
            <a:ext cx="1436370" cy="1016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7325516" y="1572950"/>
            <a:ext cx="3255323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多设备管理列表</a:t>
            </a:r>
          </a:p>
        </p:txBody>
      </p:sp>
      <p:cxnSp>
        <p:nvCxnSpPr>
          <p:cNvPr id="39" name="直接箭头连接符 38"/>
          <p:cNvCxnSpPr/>
          <p:nvPr/>
        </p:nvCxnSpPr>
        <p:spPr>
          <a:xfrm flipH="1">
            <a:off x="4554220" y="2381885"/>
            <a:ext cx="2098040" cy="698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TextBox 8"/>
          <p:cNvSpPr txBox="1">
            <a:spLocks noChangeArrowheads="1"/>
          </p:cNvSpPr>
          <p:nvPr/>
        </p:nvSpPr>
        <p:spPr bwMode="auto">
          <a:xfrm>
            <a:off x="6652260" y="2232978"/>
            <a:ext cx="361378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eaLnBrk="1" hangingPunct="1"/>
            <a:r>
              <a:rPr lang="en-US" altLang="zh-CN" sz="20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Web</a:t>
            </a:r>
            <a:r>
              <a:rPr lang="zh-CN" altLang="en-US" sz="20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端对开发板视频推流开关</a:t>
            </a:r>
          </a:p>
        </p:txBody>
      </p:sp>
      <p:sp>
        <p:nvSpPr>
          <p:cNvPr id="108" name="任意多边形: 形状 107"/>
          <p:cNvSpPr/>
          <p:nvPr>
            <p:custDataLst>
              <p:tags r:id="rId2"/>
            </p:custDataLst>
          </p:nvPr>
        </p:nvSpPr>
        <p:spPr bwMode="auto">
          <a:xfrm flipV="1">
            <a:off x="896457" y="3334075"/>
            <a:ext cx="2127958" cy="431036"/>
          </a:xfrm>
          <a:custGeom>
            <a:avLst/>
            <a:gdLst>
              <a:gd name="connsiteX0" fmla="*/ 0 w 1721577"/>
              <a:gd name="connsiteY0" fmla="*/ 0 h 358072"/>
              <a:gd name="connsiteX1" fmla="*/ 1721577 w 1721577"/>
              <a:gd name="connsiteY1" fmla="*/ 0 h 358072"/>
              <a:gd name="connsiteX2" fmla="*/ 1359676 w 1721577"/>
              <a:gd name="connsiteY2" fmla="*/ 358072 h 358072"/>
              <a:gd name="connsiteX3" fmla="*/ 0 w 1721577"/>
              <a:gd name="connsiteY3" fmla="*/ 358072 h 35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1577" h="358072">
                <a:moveTo>
                  <a:pt x="0" y="0"/>
                </a:moveTo>
                <a:lnTo>
                  <a:pt x="1721577" y="0"/>
                </a:lnTo>
                <a:lnTo>
                  <a:pt x="1359676" y="358072"/>
                </a:lnTo>
                <a:lnTo>
                  <a:pt x="0" y="358072"/>
                </a:ln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任意多边形: 形状 108"/>
          <p:cNvSpPr/>
          <p:nvPr>
            <p:custDataLst>
              <p:tags r:id="rId3"/>
            </p:custDataLst>
          </p:nvPr>
        </p:nvSpPr>
        <p:spPr bwMode="auto">
          <a:xfrm rot="19774123" flipV="1">
            <a:off x="575945" y="2630805"/>
            <a:ext cx="319421" cy="1148825"/>
          </a:xfrm>
          <a:custGeom>
            <a:avLst/>
            <a:gdLst>
              <a:gd name="connsiteX0" fmla="*/ 14975 w 258154"/>
              <a:gd name="connsiteY0" fmla="*/ 0 h 955310"/>
              <a:gd name="connsiteX1" fmla="*/ 194472 w 258154"/>
              <a:gd name="connsiteY1" fmla="*/ 305561 h 955310"/>
              <a:gd name="connsiteX2" fmla="*/ 258154 w 258154"/>
              <a:gd name="connsiteY2" fmla="*/ 943487 h 955310"/>
              <a:gd name="connsiteX3" fmla="*/ 257916 w 258154"/>
              <a:gd name="connsiteY3" fmla="*/ 951919 h 955310"/>
              <a:gd name="connsiteX4" fmla="*/ 252185 w 258154"/>
              <a:gd name="connsiteY4" fmla="*/ 955310 h 955310"/>
              <a:gd name="connsiteX5" fmla="*/ 0 w 258154"/>
              <a:gd name="connsiteY5" fmla="*/ 529142 h 95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154" h="955310">
                <a:moveTo>
                  <a:pt x="14975" y="0"/>
                </a:moveTo>
                <a:lnTo>
                  <a:pt x="194472" y="305561"/>
                </a:lnTo>
                <a:lnTo>
                  <a:pt x="258154" y="943487"/>
                </a:lnTo>
                <a:lnTo>
                  <a:pt x="257916" y="951919"/>
                </a:lnTo>
                <a:lnTo>
                  <a:pt x="252185" y="955310"/>
                </a:lnTo>
                <a:lnTo>
                  <a:pt x="0" y="529142"/>
                </a:ln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本框 116"/>
          <p:cNvSpPr txBox="1"/>
          <p:nvPr>
            <p:custDataLst>
              <p:tags r:id="rId4"/>
            </p:custDataLst>
          </p:nvPr>
        </p:nvSpPr>
        <p:spPr>
          <a:xfrm>
            <a:off x="938015" y="3285073"/>
            <a:ext cx="1715978" cy="504539"/>
          </a:xfrm>
          <a:prstGeom prst="rect">
            <a:avLst/>
          </a:prstGeom>
          <a:ln w="12700">
            <a:miter lim="400000"/>
          </a:ln>
        </p:spPr>
        <p:txBody>
          <a:bodyPr wrap="square" lIns="89985" tIns="46792" rIns="89985" bIns="46792" anchor="ctr"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实时监控画面</a:t>
            </a:r>
            <a:endParaRPr lang="zh-CN" altLang="en-US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80480" y="3463925"/>
            <a:ext cx="442404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rgbClr val="3296A8"/>
                </a:solidFill>
                <a:latin typeface="Arial Black" panose="020B0A04020102020204" charset="0"/>
                <a:cs typeface="Arial Black" panose="020B0A04020102020204" charset="0"/>
              </a:rPr>
              <a:t>mjpg-streamer</a:t>
            </a:r>
            <a:r>
              <a:rPr lang="zh-CN" altLang="en-US">
                <a:solidFill>
                  <a:srgbClr val="3296A8"/>
                </a:solidFill>
              </a:rPr>
              <a:t> </a:t>
            </a:r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是一个流转发的程序，但是这里的流其是是图片，它以图片的方式在视频提取和视频输出之间进行数据传递，所以一开始的目的是用于在浏览器上基于图片的方式显示视频。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289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fade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779D9C1-CD1D-4B07-9DA7-202EB08B6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571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ACFB777-097F-4194-B877-A61419B6FA0A}"/>
              </a:ext>
            </a:extLst>
          </p:cNvPr>
          <p:cNvSpPr/>
          <p:nvPr/>
        </p:nvSpPr>
        <p:spPr>
          <a:xfrm>
            <a:off x="2863505" y="2036368"/>
            <a:ext cx="1693410" cy="2235341"/>
          </a:xfrm>
          <a:prstGeom prst="rect">
            <a:avLst/>
          </a:prstGeom>
          <a:solidFill>
            <a:srgbClr val="329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F724147-A8AC-4550-B89B-604524E32D9B}"/>
              </a:ext>
            </a:extLst>
          </p:cNvPr>
          <p:cNvGrpSpPr/>
          <p:nvPr/>
        </p:nvGrpSpPr>
        <p:grpSpPr>
          <a:xfrm>
            <a:off x="4709314" y="2698193"/>
            <a:ext cx="5750292" cy="1306640"/>
            <a:chOff x="5235445" y="2503043"/>
            <a:chExt cx="5750292" cy="130664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34AB463-6C6E-49E2-8311-10F2B31877F0}"/>
                </a:ext>
              </a:extLst>
            </p:cNvPr>
            <p:cNvSpPr/>
            <p:nvPr/>
          </p:nvSpPr>
          <p:spPr>
            <a:xfrm>
              <a:off x="5235445" y="2503043"/>
              <a:ext cx="5750292" cy="1046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62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性能优化及扩展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F952B47-28CD-466A-BBF4-D35AC2439A3A}"/>
                </a:ext>
              </a:extLst>
            </p:cNvPr>
            <p:cNvSpPr/>
            <p:nvPr/>
          </p:nvSpPr>
          <p:spPr>
            <a:xfrm>
              <a:off x="5235446" y="3518706"/>
              <a:ext cx="4993302" cy="2909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727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0FC0F70-AC76-4EA2-86EB-0B407A4ACBB5}"/>
              </a:ext>
            </a:extLst>
          </p:cNvPr>
          <p:cNvGrpSpPr/>
          <p:nvPr/>
        </p:nvGrpSpPr>
        <p:grpSpPr>
          <a:xfrm>
            <a:off x="0" y="348491"/>
            <a:ext cx="12190413" cy="814462"/>
            <a:chOff x="0" y="561851"/>
            <a:chExt cx="12190413" cy="81446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4C0791A-6676-4043-BBF1-DD2993D19C98}"/>
                </a:ext>
              </a:extLst>
            </p:cNvPr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E9BB0E5B-E5F4-4490-B3C7-C915B81DF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776" y="561851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日志功能</a:t>
              </a: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339CB027-AF32-4B03-BE15-1DD5E6EA2A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6263" y="1069878"/>
              <a:ext cx="3255323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CLICK TO ADD CAPTION TEXT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302937" y="150397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QT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界面程序日志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2009728"/>
            <a:ext cx="5521465" cy="1660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 descr="D:\QQ\数据\578824311\Image\C2C\Image1\}_2P}P@OM@)JL]YR[6Q5E~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89" y="5135922"/>
            <a:ext cx="1002982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930837" y="1503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设备日志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11759" y="46154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服务器日志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876" y="2082800"/>
            <a:ext cx="6498136" cy="134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9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0FC0F70-AC76-4EA2-86EB-0B407A4ACBB5}"/>
              </a:ext>
            </a:extLst>
          </p:cNvPr>
          <p:cNvGrpSpPr/>
          <p:nvPr/>
        </p:nvGrpSpPr>
        <p:grpSpPr>
          <a:xfrm>
            <a:off x="0" y="517831"/>
            <a:ext cx="12190413" cy="645122"/>
            <a:chOff x="0" y="731191"/>
            <a:chExt cx="12190413" cy="64512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4C0791A-6676-4043-BBF1-DD2993D19C98}"/>
                </a:ext>
              </a:extLst>
            </p:cNvPr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E9BB0E5B-E5F4-4490-B3C7-C915B81DF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776" y="731191"/>
              <a:ext cx="27269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2800" dirty="0" err="1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WebSocket</a:t>
              </a:r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技术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72533" y="1204464"/>
            <a:ext cx="1070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Websocket</a:t>
            </a:r>
            <a:r>
              <a:rPr lang="zh-CN" altLang="en-US" dirty="0"/>
              <a:t>是</a:t>
            </a:r>
            <a:r>
              <a:rPr lang="en-US" altLang="zh-CN" dirty="0"/>
              <a:t>HTML5</a:t>
            </a:r>
            <a:r>
              <a:rPr lang="zh-CN" altLang="en-US" dirty="0"/>
              <a:t>中提出的新的</a:t>
            </a:r>
            <a:r>
              <a:rPr lang="zh-CN" altLang="en-US" b="1" dirty="0">
                <a:solidFill>
                  <a:srgbClr val="FF0000"/>
                </a:solidFill>
              </a:rPr>
              <a:t>协议</a:t>
            </a:r>
            <a:r>
              <a:rPr lang="en-US" altLang="zh-CN" dirty="0"/>
              <a:t>(</a:t>
            </a:r>
            <a:r>
              <a:rPr lang="zh-CN" altLang="en-US" dirty="0"/>
              <a:t>是独立的、创建在 </a:t>
            </a:r>
            <a:r>
              <a:rPr lang="en-US" altLang="zh-CN" dirty="0"/>
              <a:t>TCP </a:t>
            </a:r>
            <a:r>
              <a:rPr lang="zh-CN" altLang="en-US" dirty="0"/>
              <a:t>上的协议、和</a:t>
            </a:r>
            <a:r>
              <a:rPr lang="en-US" altLang="zh-CN" dirty="0"/>
              <a:t>http</a:t>
            </a:r>
            <a:r>
              <a:rPr lang="zh-CN" altLang="en-US" dirty="0"/>
              <a:t>协议无关</a:t>
            </a:r>
            <a:r>
              <a:rPr lang="en-US" altLang="zh-CN" dirty="0"/>
              <a:t>)</a:t>
            </a:r>
            <a:r>
              <a:rPr lang="zh-CN" altLang="en-US" dirty="0"/>
              <a:t>，可以实现客户端与服务器端的通信，实现服务器的推送功能。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372533" y="1866907"/>
            <a:ext cx="104478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工作方式：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客户端：我要建立</a:t>
            </a:r>
            <a:r>
              <a:rPr lang="en-US" altLang="zh-CN" dirty="0" err="1"/>
              <a:t>websocket</a:t>
            </a:r>
            <a:r>
              <a:rPr lang="zh-CN" altLang="en-US" dirty="0"/>
              <a:t>连接</a:t>
            </a:r>
          </a:p>
          <a:p>
            <a:r>
              <a:rPr lang="zh-CN" altLang="en-US" dirty="0"/>
              <a:t>　　　　服务器端：好的，已经切换到</a:t>
            </a:r>
            <a:r>
              <a:rPr lang="en-US" altLang="zh-CN" dirty="0" err="1"/>
              <a:t>websocket</a:t>
            </a:r>
            <a:r>
              <a:rPr lang="zh-CN" altLang="en-US" dirty="0"/>
              <a:t>协议，</a:t>
            </a:r>
            <a:r>
              <a:rPr lang="en-US" altLang="zh-CN" dirty="0" err="1"/>
              <a:t>websocket</a:t>
            </a:r>
            <a:r>
              <a:rPr lang="zh-CN" altLang="en-US" dirty="0"/>
              <a:t>连接已经建立</a:t>
            </a:r>
          </a:p>
          <a:p>
            <a:r>
              <a:rPr lang="zh-CN" altLang="en-US" dirty="0"/>
              <a:t>　　 　   客户端：有什么消息要及时告诉（推送）我</a:t>
            </a:r>
          </a:p>
          <a:p>
            <a:r>
              <a:rPr lang="zh-CN" altLang="en-US" dirty="0"/>
              <a:t>　　　    服务器端：好的</a:t>
            </a:r>
          </a:p>
          <a:p>
            <a:r>
              <a:rPr lang="zh-CN" altLang="en-US" dirty="0"/>
              <a:t>　　　　服务器端：</a:t>
            </a:r>
            <a:r>
              <a:rPr lang="en-US" altLang="zh-CN" dirty="0" err="1"/>
              <a:t>xxxxxx</a:t>
            </a:r>
            <a:endParaRPr lang="en-US" altLang="zh-CN" dirty="0"/>
          </a:p>
          <a:p>
            <a:r>
              <a:rPr lang="zh-CN" altLang="en-US" dirty="0"/>
              <a:t>　　　　服务器端：</a:t>
            </a:r>
            <a:r>
              <a:rPr lang="en-US" altLang="zh-CN" dirty="0" err="1"/>
              <a:t>yyyyyyy</a:t>
            </a:r>
            <a:endParaRPr lang="en-US" altLang="zh-CN" dirty="0"/>
          </a:p>
          <a:p>
            <a:r>
              <a:rPr lang="zh-CN" altLang="en-US" dirty="0"/>
              <a:t>　　　　。。。。。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只要建立一次连接，就可以连续不断的得到服务器</a:t>
            </a:r>
            <a:r>
              <a:rPr lang="zh-CN" altLang="en-US" dirty="0">
                <a:solidFill>
                  <a:srgbClr val="FF0000"/>
                </a:solidFill>
              </a:rPr>
              <a:t>主动</a:t>
            </a:r>
            <a:r>
              <a:rPr lang="zh-CN" altLang="en-US" dirty="0"/>
              <a:t>推送的消息，节省带宽和服务器端的压力。</a:t>
            </a:r>
            <a:endParaRPr lang="en-US" altLang="zh-CN" dirty="0"/>
          </a:p>
          <a:p>
            <a:r>
              <a:rPr lang="zh-CN" altLang="en-US" dirty="0"/>
              <a:t>使得客户端和服务器之间的数据交换变得更加简单。</a:t>
            </a:r>
          </a:p>
        </p:txBody>
      </p:sp>
      <p:sp>
        <p:nvSpPr>
          <p:cNvPr id="31" name="右中括号 30"/>
          <p:cNvSpPr/>
          <p:nvPr/>
        </p:nvSpPr>
        <p:spPr>
          <a:xfrm>
            <a:off x="8407396" y="2260597"/>
            <a:ext cx="440266" cy="355600"/>
          </a:xfrm>
          <a:prstGeom prst="rightBracke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中括号 31"/>
          <p:cNvSpPr/>
          <p:nvPr/>
        </p:nvSpPr>
        <p:spPr>
          <a:xfrm>
            <a:off x="8407402" y="2260596"/>
            <a:ext cx="440266" cy="355600"/>
          </a:xfrm>
          <a:prstGeom prst="rightBracke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9101659" y="2245269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只需要完成一次握手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8847662" y="2429934"/>
            <a:ext cx="30480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8847657" y="2438398"/>
            <a:ext cx="30480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8847656" y="2429930"/>
            <a:ext cx="30480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75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0FC0F70-AC76-4EA2-86EB-0B407A4ACBB5}"/>
              </a:ext>
            </a:extLst>
          </p:cNvPr>
          <p:cNvGrpSpPr/>
          <p:nvPr/>
        </p:nvGrpSpPr>
        <p:grpSpPr>
          <a:xfrm>
            <a:off x="0" y="517831"/>
            <a:ext cx="12190413" cy="645122"/>
            <a:chOff x="0" y="731191"/>
            <a:chExt cx="12190413" cy="64512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4C0791A-6676-4043-BBF1-DD2993D19C98}"/>
                </a:ext>
              </a:extLst>
            </p:cNvPr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E9BB0E5B-E5F4-4490-B3C7-C915B81DF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776" y="731191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2800" dirty="0" err="1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WebSocket</a:t>
              </a:r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技术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23334" y="1309089"/>
            <a:ext cx="107018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Websocket</a:t>
            </a:r>
            <a:r>
              <a:rPr lang="zh-CN" altLang="en-US" dirty="0"/>
              <a:t>优点：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 1. </a:t>
            </a:r>
            <a:r>
              <a:rPr lang="zh-CN" altLang="en-US" dirty="0"/>
              <a:t>节约带宽。不停地轮询服务端数据这种方式，使用的是</a:t>
            </a:r>
            <a:r>
              <a:rPr lang="en-US" altLang="zh-CN" dirty="0"/>
              <a:t>http</a:t>
            </a:r>
            <a:r>
              <a:rPr lang="zh-CN" altLang="en-US" dirty="0"/>
              <a:t>协议，</a:t>
            </a:r>
            <a:r>
              <a:rPr lang="en-US" altLang="zh-CN" dirty="0"/>
              <a:t>head</a:t>
            </a:r>
            <a:r>
              <a:rPr lang="zh-CN" altLang="en-US" dirty="0"/>
              <a:t>信息很大，有效数据占比低， 而使用</a:t>
            </a:r>
            <a:r>
              <a:rPr lang="en-US" altLang="zh-CN" dirty="0" err="1"/>
              <a:t>WebSocket</a:t>
            </a:r>
            <a:r>
              <a:rPr lang="zh-CN" altLang="en-US" dirty="0"/>
              <a:t>方式，头信息很小，有效数据占比高。</a:t>
            </a:r>
            <a:endParaRPr lang="en-US" altLang="zh-CN" dirty="0"/>
          </a:p>
          <a:p>
            <a:r>
              <a:rPr lang="zh-CN" altLang="en-US" dirty="0"/>
              <a:t>    </a:t>
            </a:r>
            <a:endParaRPr lang="en-US" altLang="zh-CN" dirty="0"/>
          </a:p>
          <a:p>
            <a:r>
              <a:rPr lang="en-US" altLang="zh-CN" dirty="0"/>
              <a:t>         2. </a:t>
            </a:r>
            <a:r>
              <a:rPr lang="zh-CN" altLang="en-US" dirty="0"/>
              <a:t>无浪费。 轮询方式有可能轮询</a:t>
            </a:r>
            <a:r>
              <a:rPr lang="en-US" altLang="zh-CN" dirty="0"/>
              <a:t>10</a:t>
            </a:r>
            <a:r>
              <a:rPr lang="zh-CN" altLang="en-US" dirty="0"/>
              <a:t>次，才碰到服务端数据更新，那么前</a:t>
            </a:r>
            <a:r>
              <a:rPr lang="en-US" altLang="zh-CN" dirty="0"/>
              <a:t>9</a:t>
            </a:r>
            <a:r>
              <a:rPr lang="zh-CN" altLang="en-US" dirty="0"/>
              <a:t>次都白轮询了，因为没有拿到变化的数据。 而</a:t>
            </a:r>
            <a:r>
              <a:rPr lang="en-US" altLang="zh-CN" dirty="0" err="1"/>
              <a:t>WebSocket</a:t>
            </a:r>
            <a:r>
              <a:rPr lang="zh-CN" altLang="en-US" dirty="0"/>
              <a:t>是由服务器主动回发，来的都是新数据。</a:t>
            </a:r>
            <a:endParaRPr lang="en-US" altLang="zh-CN" dirty="0"/>
          </a:p>
          <a:p>
            <a:r>
              <a:rPr lang="zh-CN" altLang="en-US" dirty="0"/>
              <a:t>    </a:t>
            </a:r>
            <a:endParaRPr lang="en-US" altLang="zh-CN" dirty="0"/>
          </a:p>
          <a:p>
            <a:r>
              <a:rPr lang="en-US" altLang="zh-CN" dirty="0"/>
              <a:t>         3. </a:t>
            </a:r>
            <a:r>
              <a:rPr lang="zh-CN" altLang="en-US" dirty="0"/>
              <a:t>实时性。考虑到服务器压力，使用轮询方式不可能很短的时间间隔，否则服务器压力太多，所以轮询时间间隔都比较长。 而</a:t>
            </a:r>
            <a:r>
              <a:rPr lang="en-US" altLang="zh-CN" dirty="0" err="1"/>
              <a:t>WebSocket</a:t>
            </a:r>
            <a:r>
              <a:rPr lang="zh-CN" altLang="en-US" dirty="0"/>
              <a:t>是由服务器主动推送过来，实时性是最高的。</a:t>
            </a:r>
          </a:p>
        </p:txBody>
      </p:sp>
    </p:spTree>
    <p:extLst>
      <p:ext uri="{BB962C8B-B14F-4D97-AF65-F5344CB8AC3E}">
        <p14:creationId xmlns:p14="http://schemas.microsoft.com/office/powerpoint/2010/main" val="80999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779D9C1-CD1D-4B07-9DA7-202EB08B6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571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ACFB777-097F-4194-B877-A61419B6FA0A}"/>
              </a:ext>
            </a:extLst>
          </p:cNvPr>
          <p:cNvSpPr/>
          <p:nvPr/>
        </p:nvSpPr>
        <p:spPr>
          <a:xfrm>
            <a:off x="2863505" y="2036368"/>
            <a:ext cx="1693410" cy="2235341"/>
          </a:xfrm>
          <a:prstGeom prst="rect">
            <a:avLst/>
          </a:prstGeom>
          <a:solidFill>
            <a:srgbClr val="329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F724147-A8AC-4550-B89B-604524E32D9B}"/>
              </a:ext>
            </a:extLst>
          </p:cNvPr>
          <p:cNvGrpSpPr/>
          <p:nvPr/>
        </p:nvGrpSpPr>
        <p:grpSpPr>
          <a:xfrm>
            <a:off x="4709314" y="2698193"/>
            <a:ext cx="4993303" cy="1306640"/>
            <a:chOff x="5235445" y="2503043"/>
            <a:chExt cx="4993303" cy="130664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34AB463-6C6E-49E2-8311-10F2B31877F0}"/>
                </a:ext>
              </a:extLst>
            </p:cNvPr>
            <p:cNvSpPr/>
            <p:nvPr/>
          </p:nvSpPr>
          <p:spPr>
            <a:xfrm>
              <a:off x="5235445" y="2503043"/>
              <a:ext cx="3365024" cy="1046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62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项目概述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F952B47-28CD-466A-BBF4-D35AC2439A3A}"/>
                </a:ext>
              </a:extLst>
            </p:cNvPr>
            <p:cNvSpPr/>
            <p:nvPr/>
          </p:nvSpPr>
          <p:spPr>
            <a:xfrm>
              <a:off x="5235446" y="3518706"/>
              <a:ext cx="4993302" cy="2909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480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0FC0F70-AC76-4EA2-86EB-0B407A4ACBB5}"/>
              </a:ext>
            </a:extLst>
          </p:cNvPr>
          <p:cNvGrpSpPr/>
          <p:nvPr/>
        </p:nvGrpSpPr>
        <p:grpSpPr>
          <a:xfrm>
            <a:off x="0" y="517831"/>
            <a:ext cx="12190413" cy="645122"/>
            <a:chOff x="0" y="731191"/>
            <a:chExt cx="12190413" cy="64512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4C0791A-6676-4043-BBF1-DD2993D19C98}"/>
                </a:ext>
              </a:extLst>
            </p:cNvPr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E9BB0E5B-E5F4-4490-B3C7-C915B81DF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776" y="731191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2800" dirty="0" err="1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SpringBoot</a:t>
              </a:r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框架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23334" y="1309089"/>
            <a:ext cx="107018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SpringBoot</a:t>
            </a:r>
            <a:r>
              <a:rPr lang="zh-CN" altLang="en-US" dirty="0"/>
              <a:t>是一个快速开发框架，快速的将一些常用的第三方依赖整合（原理：通过</a:t>
            </a:r>
            <a:r>
              <a:rPr lang="en-US" altLang="zh-CN" dirty="0"/>
              <a:t>Maven</a:t>
            </a:r>
            <a:r>
              <a:rPr lang="zh-CN" altLang="en-US" dirty="0"/>
              <a:t>子父工程的方式），简化</a:t>
            </a:r>
            <a:r>
              <a:rPr lang="en-US" altLang="zh-CN" dirty="0"/>
              <a:t>XML</a:t>
            </a:r>
            <a:r>
              <a:rPr lang="zh-CN" altLang="en-US" dirty="0"/>
              <a:t>配置，全部采用注解形式，内置</a:t>
            </a:r>
            <a:r>
              <a:rPr lang="en-US" altLang="zh-CN" dirty="0"/>
              <a:t>Http</a:t>
            </a:r>
            <a:r>
              <a:rPr lang="zh-CN" altLang="en-US" dirty="0"/>
              <a:t>服务器（</a:t>
            </a:r>
            <a:r>
              <a:rPr lang="en-US" altLang="zh-CN" dirty="0"/>
              <a:t>Jetty</a:t>
            </a:r>
            <a:r>
              <a:rPr lang="zh-CN" altLang="en-US" dirty="0"/>
              <a:t>和</a:t>
            </a:r>
            <a:r>
              <a:rPr lang="en-US" altLang="zh-CN" dirty="0"/>
              <a:t>Tomcat</a:t>
            </a:r>
            <a:r>
              <a:rPr lang="zh-CN" altLang="en-US" dirty="0"/>
              <a:t>），最终以</a:t>
            </a:r>
            <a:r>
              <a:rPr lang="en-US" altLang="zh-CN" dirty="0"/>
              <a:t>java</a:t>
            </a:r>
            <a:r>
              <a:rPr lang="zh-CN" altLang="en-US" dirty="0"/>
              <a:t>应用程序进行执行。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核心原理：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、基于</a:t>
            </a:r>
            <a:r>
              <a:rPr lang="en-US" altLang="zh-CN" dirty="0" err="1"/>
              <a:t>SpringMVC</a:t>
            </a:r>
            <a:r>
              <a:rPr lang="zh-CN" altLang="en-US" dirty="0"/>
              <a:t>无配置文件（纯</a:t>
            </a:r>
            <a:r>
              <a:rPr lang="en-US" altLang="zh-CN" dirty="0"/>
              <a:t>Java</a:t>
            </a:r>
            <a:r>
              <a:rPr lang="zh-CN" altLang="en-US" dirty="0"/>
              <a:t>）完全注解化</a:t>
            </a:r>
            <a:r>
              <a:rPr lang="en-US" altLang="zh-CN" dirty="0"/>
              <a:t>+</a:t>
            </a:r>
            <a:r>
              <a:rPr lang="zh-CN" altLang="en-US" dirty="0"/>
              <a:t>内置</a:t>
            </a:r>
            <a:r>
              <a:rPr lang="en-US" altLang="zh-CN" dirty="0"/>
              <a:t>tomcat-embed-core</a:t>
            </a:r>
            <a:r>
              <a:rPr lang="zh-CN" altLang="en-US" dirty="0"/>
              <a:t>实现</a:t>
            </a:r>
            <a:r>
              <a:rPr lang="en-US" altLang="zh-CN" dirty="0" err="1"/>
              <a:t>SpringBoot</a:t>
            </a:r>
            <a:r>
              <a:rPr lang="zh-CN" altLang="en-US" dirty="0"/>
              <a:t>框架，</a:t>
            </a:r>
            <a:r>
              <a:rPr lang="en-US" altLang="zh-CN" dirty="0"/>
              <a:t>Main</a:t>
            </a:r>
            <a:r>
              <a:rPr lang="zh-CN" altLang="en-US" dirty="0"/>
              <a:t>函数启动。（自动配置）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 err="1"/>
              <a:t>SpringBoot</a:t>
            </a:r>
            <a:r>
              <a:rPr lang="zh-CN" altLang="en-US" dirty="0"/>
              <a:t>核心快速整合第三方框架原理</a:t>
            </a:r>
            <a:r>
              <a:rPr lang="en-US" altLang="zh-CN" dirty="0"/>
              <a:t>:Maven</a:t>
            </a:r>
            <a:r>
              <a:rPr lang="zh-CN" altLang="en-US" dirty="0"/>
              <a:t>继承依赖关系。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869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0FC0F70-AC76-4EA2-86EB-0B407A4ACBB5}"/>
              </a:ext>
            </a:extLst>
          </p:cNvPr>
          <p:cNvGrpSpPr/>
          <p:nvPr/>
        </p:nvGrpSpPr>
        <p:grpSpPr>
          <a:xfrm>
            <a:off x="0" y="526297"/>
            <a:ext cx="12190413" cy="636656"/>
            <a:chOff x="0" y="739657"/>
            <a:chExt cx="12190413" cy="63665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4C0791A-6676-4043-BBF1-DD2993D19C98}"/>
                </a:ext>
              </a:extLst>
            </p:cNvPr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E9BB0E5B-E5F4-4490-B3C7-C915B81DF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776" y="739657"/>
              <a:ext cx="3607491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优化、问题及解决方案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54566" y="1500809"/>
            <a:ext cx="6925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</a:t>
            </a:r>
            <a:r>
              <a:rPr lang="zh-CN" altLang="en-US" dirty="0"/>
              <a:t>在接收开发板数据的功能中，通过计算接收数据所用的时间，来判断是否和开发板断开连接，从而对数据做出相应处理；当接收到心跳包时，返回对应数据，配合开发板的发送程序完成心跳机制。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54566" y="3404090"/>
            <a:ext cx="6925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在我们将项目打包运行后，发现在接收数据时存在内存泄漏，通过严查代码发现存在有对垃圾对象的引用，进行优化后解决问题。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554566" y="2599416"/>
            <a:ext cx="6714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由于我们数据传输频繁，而且使用了</a:t>
            </a:r>
            <a:r>
              <a:rPr lang="en-US" altLang="zh-CN" dirty="0"/>
              <a:t>TCP</a:t>
            </a:r>
            <a:r>
              <a:rPr lang="zh-CN" altLang="en-US" dirty="0"/>
              <a:t>来传输，所以遇到了粘包现象，通过对接收到的数据进行筛选解决问题。</a:t>
            </a:r>
          </a:p>
        </p:txBody>
      </p:sp>
    </p:spTree>
    <p:extLst>
      <p:ext uri="{BB962C8B-B14F-4D97-AF65-F5344CB8AC3E}">
        <p14:creationId xmlns:p14="http://schemas.microsoft.com/office/powerpoint/2010/main" val="251542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0FC0F70-AC76-4EA2-86EB-0B407A4ACBB5}"/>
              </a:ext>
            </a:extLst>
          </p:cNvPr>
          <p:cNvGrpSpPr/>
          <p:nvPr/>
        </p:nvGrpSpPr>
        <p:grpSpPr>
          <a:xfrm>
            <a:off x="0" y="526297"/>
            <a:ext cx="12190413" cy="636656"/>
            <a:chOff x="0" y="739657"/>
            <a:chExt cx="12190413" cy="63665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4C0791A-6676-4043-BBF1-DD2993D19C98}"/>
                </a:ext>
              </a:extLst>
            </p:cNvPr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E9BB0E5B-E5F4-4490-B3C7-C915B81DF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776" y="739657"/>
              <a:ext cx="3607491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所用技术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1322381"/>
            <a:ext cx="6865937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024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BB0E5B-E5F4-4490-B3C7-C915B81DF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2276" y="3057487"/>
            <a:ext cx="3607491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eaLnBrk="1" hangingPunct="1"/>
            <a:r>
              <a:rPr lang="zh-CN" altLang="en-US" sz="44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云端服务器</a:t>
            </a:r>
          </a:p>
        </p:txBody>
      </p:sp>
    </p:spTree>
    <p:extLst>
      <p:ext uri="{BB962C8B-B14F-4D97-AF65-F5344CB8AC3E}">
        <p14:creationId xmlns:p14="http://schemas.microsoft.com/office/powerpoint/2010/main" val="169017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0FC0F70-AC76-4EA2-86EB-0B407A4ACBB5}"/>
              </a:ext>
            </a:extLst>
          </p:cNvPr>
          <p:cNvGrpSpPr/>
          <p:nvPr/>
        </p:nvGrpSpPr>
        <p:grpSpPr>
          <a:xfrm>
            <a:off x="0" y="521371"/>
            <a:ext cx="12190413" cy="641582"/>
            <a:chOff x="0" y="734731"/>
            <a:chExt cx="12190413" cy="64158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4C0791A-6676-4043-BBF1-DD2993D19C98}"/>
                </a:ext>
              </a:extLst>
            </p:cNvPr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E9BB0E5B-E5F4-4490-B3C7-C915B81DF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4366" y="734731"/>
              <a:ext cx="306009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撰写博客</a:t>
              </a:r>
              <a:endParaRPr lang="en-US" altLang="zh-CN" sz="28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974616" y="1997436"/>
            <a:ext cx="3956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工作之余，我们也记录了自己的心路历程，把自己遇到的问题和解决方法写成了博客，让今后遇到相同问题的人能够少走一些弯路。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07" y="1407128"/>
            <a:ext cx="7508245" cy="297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07" y="4630524"/>
            <a:ext cx="7455354" cy="1732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256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365582F-4011-4A87-BF49-5DB38379A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3911ED8A-44D6-4A70-A050-A3B6C61EE943}"/>
              </a:ext>
            </a:extLst>
          </p:cNvPr>
          <p:cNvSpPr txBox="1"/>
          <p:nvPr/>
        </p:nvSpPr>
        <p:spPr>
          <a:xfrm>
            <a:off x="3984398" y="3624144"/>
            <a:ext cx="4243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MARKETING &amp; MANAGEMENT FOR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INFOGRAPHICLid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laborum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rumes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fugats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untras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Etharums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quidem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rerum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facilis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dolores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nemis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omnis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fugats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vitaes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nemo minima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rerums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unsers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sadips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..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perspiciatis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omnis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iste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error sit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voluptatem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accusantiumoloremque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laudantium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totam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rem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aperiam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eaque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ipsa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quae ab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illo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inventore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veritatis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quasi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architecto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beatae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vitae dicta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sunt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explicabo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94F9A0C5-1D30-4064-A344-0086A1CDC472}"/>
              </a:ext>
            </a:extLst>
          </p:cNvPr>
          <p:cNvSpPr txBox="1"/>
          <p:nvPr/>
        </p:nvSpPr>
        <p:spPr>
          <a:xfrm>
            <a:off x="5142486" y="4676008"/>
            <a:ext cx="1955342" cy="276999"/>
          </a:xfrm>
          <a:prstGeom prst="rect">
            <a:avLst/>
          </a:prstGeom>
          <a:solidFill>
            <a:srgbClr val="3296A8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spc="600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YOURE NAME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2FFCA2E2-30C2-43D2-AEDD-5CC2151D82FA}"/>
              </a:ext>
            </a:extLst>
          </p:cNvPr>
          <p:cNvSpPr txBox="1"/>
          <p:nvPr/>
        </p:nvSpPr>
        <p:spPr>
          <a:xfrm>
            <a:off x="4777662" y="1107249"/>
            <a:ext cx="2646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3296A8"/>
                </a:solidFill>
                <a:latin typeface="hakuyoxingshu7000" panose="02000600000000000000" pitchFamily="2" charset="-122"/>
                <a:ea typeface="hakuyoxingshu7000" panose="02000600000000000000" pitchFamily="2" charset="-122"/>
                <a:cs typeface="hakuyoxingshu7000" panose="02000600000000000000" pitchFamily="2" charset="-122"/>
              </a:rPr>
              <a:t>2019</a:t>
            </a:r>
            <a:endParaRPr lang="en-US" sz="9600" dirty="0">
              <a:solidFill>
                <a:srgbClr val="3296A8"/>
              </a:solidFill>
              <a:latin typeface="hakuyoxingshu7000" panose="02000600000000000000" pitchFamily="2" charset="-122"/>
              <a:ea typeface="hakuyoxingshu7000" panose="02000600000000000000" pitchFamily="2" charset="-122"/>
              <a:cs typeface="hakuyoxingshu7000" panose="02000600000000000000" pitchFamily="2" charset="-122"/>
            </a:endParaRPr>
          </a:p>
        </p:txBody>
      </p:sp>
      <p:sp>
        <p:nvSpPr>
          <p:cNvPr id="12" name="_14">
            <a:extLst>
              <a:ext uri="{FF2B5EF4-FFF2-40B4-BE49-F238E27FC236}">
                <a16:creationId xmlns:a16="http://schemas.microsoft.com/office/drawing/2014/main" id="{4AD9668C-F0F5-409C-B2B3-FCCD0C878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7562" y="2536423"/>
            <a:ext cx="7057092" cy="1154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zh-CN" altLang="en-US" sz="6000" spc="6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谢谢您的观看指导</a:t>
            </a:r>
            <a:r>
              <a:rPr lang="en-US" altLang="zh-CN" sz="6000" spc="6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sz="6000" spc="600" dirty="0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240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0FC0F70-AC76-4EA2-86EB-0B407A4ACBB5}"/>
              </a:ext>
            </a:extLst>
          </p:cNvPr>
          <p:cNvGrpSpPr/>
          <p:nvPr/>
        </p:nvGrpSpPr>
        <p:grpSpPr>
          <a:xfrm>
            <a:off x="0" y="348491"/>
            <a:ext cx="12190413" cy="814462"/>
            <a:chOff x="0" y="561851"/>
            <a:chExt cx="12190413" cy="81446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4C0791A-6676-4043-BBF1-DD2993D19C98}"/>
                </a:ext>
              </a:extLst>
            </p:cNvPr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E9BB0E5B-E5F4-4490-B3C7-C915B81DF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776" y="561851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项目概述</a:t>
              </a: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339CB027-AF32-4B03-BE15-1DD5E6EA2A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6263" y="1069878"/>
              <a:ext cx="3255323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CLICK TO ADD CAPTION TEXT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1BCAA45-BFE3-4D73-A76A-E31C88DCA541}"/>
              </a:ext>
            </a:extLst>
          </p:cNvPr>
          <p:cNvGrpSpPr/>
          <p:nvPr/>
        </p:nvGrpSpPr>
        <p:grpSpPr>
          <a:xfrm>
            <a:off x="901700" y="1701800"/>
            <a:ext cx="10248900" cy="4432465"/>
            <a:chOff x="7340252" y="1543875"/>
            <a:chExt cx="4327574" cy="494711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E4D9A7D-BCC9-47CE-8322-8842BD4C6325}"/>
                </a:ext>
              </a:extLst>
            </p:cNvPr>
            <p:cNvSpPr/>
            <p:nvPr/>
          </p:nvSpPr>
          <p:spPr>
            <a:xfrm>
              <a:off x="7340252" y="1543875"/>
              <a:ext cx="4327574" cy="4947115"/>
            </a:xfrm>
            <a:prstGeom prst="rect">
              <a:avLst/>
            </a:prstGeom>
            <a:noFill/>
            <a:ln>
              <a:solidFill>
                <a:srgbClr val="3296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17D0DF8-42C7-4343-9387-E8B67A0AD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351" y="2811716"/>
              <a:ext cx="3419475" cy="1958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indent="457200">
                <a:lnSpc>
                  <a:spcPct val="150000"/>
                </a:lnSpc>
              </a:pPr>
              <a:r>
                <a:rPr lang="zh-CN" altLang="en-US" dirty="0"/>
                <a:t>首先，对于本次项目的定位，我们认为本项目应该是一整套完备的“服务”，而不是仅仅围绕单个开发板的程序开发。因此，我们设想用户可以拥有对多个设备（开发板及传感器等检测工具）的监控权，而一个设备也可以被多个用户监控，这也是我们团队在本次项目设计中的“多对多”设计理念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329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0FC0F70-AC76-4EA2-86EB-0B407A4ACBB5}"/>
              </a:ext>
            </a:extLst>
          </p:cNvPr>
          <p:cNvGrpSpPr/>
          <p:nvPr/>
        </p:nvGrpSpPr>
        <p:grpSpPr>
          <a:xfrm>
            <a:off x="0" y="348491"/>
            <a:ext cx="12190413" cy="814462"/>
            <a:chOff x="0" y="561851"/>
            <a:chExt cx="12190413" cy="81446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4C0791A-6676-4043-BBF1-DD2993D19C98}"/>
                </a:ext>
              </a:extLst>
            </p:cNvPr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E9BB0E5B-E5F4-4490-B3C7-C915B81DF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776" y="561851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项目概述</a:t>
              </a: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339CB027-AF32-4B03-BE15-1DD5E6EA2A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6263" y="1069878"/>
              <a:ext cx="3255323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CLICK TO ADD CAPTION TEXT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A5938F81-C7A9-4741-9486-EEC492EBDD89}"/>
              </a:ext>
            </a:extLst>
          </p:cNvPr>
          <p:cNvCxnSpPr>
            <a:cxnSpLocks/>
          </p:cNvCxnSpPr>
          <p:nvPr/>
        </p:nvCxnSpPr>
        <p:spPr>
          <a:xfrm>
            <a:off x="6415123" y="2486117"/>
            <a:ext cx="0" cy="333483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34" y="2247900"/>
            <a:ext cx="4754736" cy="3725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8" y="2247900"/>
            <a:ext cx="3675062" cy="3784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893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0FC0F70-AC76-4EA2-86EB-0B407A4ACBB5}"/>
              </a:ext>
            </a:extLst>
          </p:cNvPr>
          <p:cNvGrpSpPr/>
          <p:nvPr/>
        </p:nvGrpSpPr>
        <p:grpSpPr>
          <a:xfrm>
            <a:off x="0" y="348491"/>
            <a:ext cx="12190413" cy="814462"/>
            <a:chOff x="0" y="561851"/>
            <a:chExt cx="12190413" cy="81446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4C0791A-6676-4043-BBF1-DD2993D19C98}"/>
                </a:ext>
              </a:extLst>
            </p:cNvPr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E9BB0E5B-E5F4-4490-B3C7-C915B81DF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776" y="561851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项目概述</a:t>
              </a: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339CB027-AF32-4B03-BE15-1DD5E6EA2A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6263" y="1069878"/>
              <a:ext cx="3255323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CLICK TO ADD CAPTION TEXT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25" name="Picture 1" descr="D:\QQ\数据\578824311\Image\C2C\Image1\EK}P@1)L}VTS%TO2W_[RLD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266" y="1261534"/>
            <a:ext cx="6854914" cy="533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92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779D9C1-CD1D-4B07-9DA7-202EB08B6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571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ACFB777-097F-4194-B877-A61419B6FA0A}"/>
              </a:ext>
            </a:extLst>
          </p:cNvPr>
          <p:cNvSpPr/>
          <p:nvPr/>
        </p:nvSpPr>
        <p:spPr>
          <a:xfrm>
            <a:off x="2863505" y="2036368"/>
            <a:ext cx="1693410" cy="2235341"/>
          </a:xfrm>
          <a:prstGeom prst="rect">
            <a:avLst/>
          </a:prstGeom>
          <a:solidFill>
            <a:srgbClr val="329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F724147-A8AC-4550-B89B-604524E32D9B}"/>
              </a:ext>
            </a:extLst>
          </p:cNvPr>
          <p:cNvGrpSpPr/>
          <p:nvPr/>
        </p:nvGrpSpPr>
        <p:grpSpPr>
          <a:xfrm>
            <a:off x="4709314" y="2698193"/>
            <a:ext cx="4993303" cy="1306640"/>
            <a:chOff x="5235445" y="2503043"/>
            <a:chExt cx="4993303" cy="130664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34AB463-6C6E-49E2-8311-10F2B31877F0}"/>
                </a:ext>
              </a:extLst>
            </p:cNvPr>
            <p:cNvSpPr/>
            <p:nvPr/>
          </p:nvSpPr>
          <p:spPr>
            <a:xfrm>
              <a:off x="5235445" y="2503043"/>
              <a:ext cx="3365024" cy="1046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62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基本功能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F952B47-28CD-466A-BBF4-D35AC2439A3A}"/>
                </a:ext>
              </a:extLst>
            </p:cNvPr>
            <p:cNvSpPr/>
            <p:nvPr/>
          </p:nvSpPr>
          <p:spPr>
            <a:xfrm>
              <a:off x="5235446" y="3518706"/>
              <a:ext cx="4993302" cy="2909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349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0FC0F70-AC76-4EA2-86EB-0B407A4ACBB5}"/>
              </a:ext>
            </a:extLst>
          </p:cNvPr>
          <p:cNvGrpSpPr/>
          <p:nvPr/>
        </p:nvGrpSpPr>
        <p:grpSpPr>
          <a:xfrm>
            <a:off x="0" y="348491"/>
            <a:ext cx="12190413" cy="814462"/>
            <a:chOff x="0" y="561851"/>
            <a:chExt cx="12190413" cy="81446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4C0791A-6676-4043-BBF1-DD2993D19C98}"/>
                </a:ext>
              </a:extLst>
            </p:cNvPr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E9BB0E5B-E5F4-4490-B3C7-C915B81DF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776" y="561851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基本功能</a:t>
              </a: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339CB027-AF32-4B03-BE15-1DD5E6EA2A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6263" y="1069878"/>
              <a:ext cx="3255323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CLICK TO ADD CAPTION TEXT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1BCAA45-BFE3-4D73-A76A-E31C88DCA541}"/>
              </a:ext>
            </a:extLst>
          </p:cNvPr>
          <p:cNvGrpSpPr/>
          <p:nvPr/>
        </p:nvGrpSpPr>
        <p:grpSpPr>
          <a:xfrm>
            <a:off x="901700" y="1701800"/>
            <a:ext cx="10248900" cy="4432465"/>
            <a:chOff x="7340252" y="1543875"/>
            <a:chExt cx="4327574" cy="494711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E4D9A7D-BCC9-47CE-8322-8842BD4C6325}"/>
                </a:ext>
              </a:extLst>
            </p:cNvPr>
            <p:cNvSpPr/>
            <p:nvPr/>
          </p:nvSpPr>
          <p:spPr>
            <a:xfrm>
              <a:off x="7340252" y="1543875"/>
              <a:ext cx="4327574" cy="4947115"/>
            </a:xfrm>
            <a:prstGeom prst="rect">
              <a:avLst/>
            </a:prstGeom>
            <a:noFill/>
            <a:ln>
              <a:solidFill>
                <a:srgbClr val="3296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17D0DF8-42C7-4343-9387-E8B67A0AD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351" y="2546698"/>
              <a:ext cx="3419475" cy="2988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indent="457200">
                <a:lnSpc>
                  <a:spcPct val="150000"/>
                </a:lnSpc>
              </a:pPr>
              <a:r>
                <a:rPr lang="zh-CN" altLang="en-US" sz="1600" dirty="0"/>
                <a:t>作为一个环境监测系统，它并不应该过分依赖于网络，</a:t>
              </a:r>
              <a:r>
                <a:rPr lang="zh-CN" altLang="en-US" sz="1600" b="1" dirty="0"/>
                <a:t>离线</a:t>
              </a:r>
              <a:r>
                <a:rPr lang="zh-CN" altLang="en-US" sz="1600" dirty="0"/>
                <a:t>和</a:t>
              </a:r>
              <a:r>
                <a:rPr lang="zh-CN" altLang="en-US" sz="1600" b="1" dirty="0"/>
                <a:t>在线</a:t>
              </a:r>
              <a:r>
                <a:rPr lang="zh-CN" altLang="en-US" sz="1600" dirty="0"/>
                <a:t>两种使用方法应该是这个系统最基本的功能。在离线时，虽然</a:t>
              </a:r>
              <a:r>
                <a:rPr lang="en-US" altLang="zh-CN" sz="1600" dirty="0"/>
                <a:t>web</a:t>
              </a:r>
              <a:r>
                <a:rPr lang="zh-CN" altLang="en-US" sz="1600" dirty="0"/>
                <a:t>端将会无法访问到实时数据和视频信息，但是设备本身应该同样具有获取数据的功能和操作触摸屏的功能。</a:t>
              </a:r>
              <a:endParaRPr lang="en-US" altLang="zh-CN" sz="1600" dirty="0"/>
            </a:p>
            <a:p>
              <a:pPr indent="457200">
                <a:lnSpc>
                  <a:spcPct val="150000"/>
                </a:lnSpc>
              </a:pPr>
              <a:r>
                <a:rPr lang="zh-CN" altLang="en-US" sz="1600" dirty="0"/>
                <a:t>因此，在没有网络的环境下，我们的设备仍会离线获取传感器数据，供用户在触摸屏上查看当前的空气状态和视频监控。</a:t>
              </a:r>
              <a:endParaRPr lang="en-US" altLang="zh-CN" sz="1600" dirty="0"/>
            </a:p>
            <a:p>
              <a:pPr indent="457200">
                <a:lnSpc>
                  <a:spcPct val="150000"/>
                </a:lnSpc>
              </a:pPr>
              <a:r>
                <a:rPr lang="zh-CN" altLang="en-US" sz="1600" dirty="0"/>
                <a:t>那么，既然说到了在线和离线，我们就不得不考虑到一个问题</a:t>
              </a:r>
              <a:r>
                <a:rPr lang="en-US" altLang="zh-CN" sz="1600" dirty="0"/>
                <a:t>——</a:t>
              </a:r>
              <a:r>
                <a:rPr lang="zh-CN" altLang="en-US" sz="1600" dirty="0"/>
                <a:t>在线使用时的</a:t>
              </a:r>
              <a:r>
                <a:rPr lang="zh-CN" altLang="en-US" sz="1600" b="1" dirty="0"/>
                <a:t>网络异常断开</a:t>
              </a:r>
              <a:r>
                <a:rPr lang="zh-CN" altLang="en-US" sz="1600" dirty="0"/>
                <a:t>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965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0FC0F70-AC76-4EA2-86EB-0B407A4ACBB5}"/>
              </a:ext>
            </a:extLst>
          </p:cNvPr>
          <p:cNvGrpSpPr/>
          <p:nvPr/>
        </p:nvGrpSpPr>
        <p:grpSpPr>
          <a:xfrm>
            <a:off x="0" y="348491"/>
            <a:ext cx="12190413" cy="814462"/>
            <a:chOff x="0" y="561851"/>
            <a:chExt cx="12190413" cy="81446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4C0791A-6676-4043-BBF1-DD2993D19C98}"/>
                </a:ext>
              </a:extLst>
            </p:cNvPr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E9BB0E5B-E5F4-4490-B3C7-C915B81DF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776" y="561851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基本功能</a:t>
              </a: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339CB027-AF32-4B03-BE15-1DD5E6EA2A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6263" y="1069878"/>
              <a:ext cx="3255323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CLICK TO ADD CAPTION TEXT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1BCAA45-BFE3-4D73-A76A-E31C88DCA541}"/>
              </a:ext>
            </a:extLst>
          </p:cNvPr>
          <p:cNvGrpSpPr/>
          <p:nvPr/>
        </p:nvGrpSpPr>
        <p:grpSpPr>
          <a:xfrm>
            <a:off x="901700" y="1750475"/>
            <a:ext cx="10248900" cy="4432465"/>
            <a:chOff x="7340252" y="1543875"/>
            <a:chExt cx="4327574" cy="494711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E4D9A7D-BCC9-47CE-8322-8842BD4C6325}"/>
                </a:ext>
              </a:extLst>
            </p:cNvPr>
            <p:cNvSpPr/>
            <p:nvPr/>
          </p:nvSpPr>
          <p:spPr>
            <a:xfrm>
              <a:off x="7340252" y="1543875"/>
              <a:ext cx="4327574" cy="4947115"/>
            </a:xfrm>
            <a:prstGeom prst="rect">
              <a:avLst/>
            </a:prstGeom>
            <a:noFill/>
            <a:ln>
              <a:solidFill>
                <a:srgbClr val="3296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17D0DF8-42C7-4343-9387-E8B67A0AD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351" y="1989590"/>
              <a:ext cx="3419475" cy="1545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indent="457200">
                <a:lnSpc>
                  <a:spcPct val="150000"/>
                </a:lnSpc>
              </a:pPr>
              <a:r>
                <a:rPr lang="zh-CN" altLang="en-US" sz="1400" dirty="0"/>
                <a:t>对于一个环境监测系统而言，程序的</a:t>
              </a:r>
              <a:r>
                <a:rPr lang="zh-CN" altLang="en-US" sz="1400" b="1" dirty="0"/>
                <a:t>稳定性</a:t>
              </a:r>
              <a:r>
                <a:rPr lang="zh-CN" altLang="en-US" sz="1400" dirty="0"/>
                <a:t>和</a:t>
              </a:r>
              <a:r>
                <a:rPr lang="zh-CN" altLang="en-US" sz="1400" b="1" dirty="0"/>
                <a:t>健壮性</a:t>
              </a:r>
              <a:r>
                <a:rPr lang="zh-CN" altLang="en-US" sz="1400" dirty="0"/>
                <a:t>是尤为重要的，因为一旦获取数据的设备出了问题，将会导致触摸屏和</a:t>
              </a:r>
              <a:r>
                <a:rPr lang="en-US" altLang="zh-CN" sz="1400" dirty="0"/>
                <a:t>web</a:t>
              </a:r>
              <a:r>
                <a:rPr lang="zh-CN" altLang="en-US" sz="1400" dirty="0"/>
                <a:t>前端都无法查看实时数据和视频信息。那么，代码本身的健壮性和网络异常时的处理就成了两个非常重要的目标。由此将引出本项目的一个亮点</a:t>
              </a:r>
              <a:r>
                <a:rPr lang="en-US" altLang="zh-CN" sz="1400" dirty="0"/>
                <a:t>——</a:t>
              </a:r>
              <a:r>
                <a:rPr lang="zh-CN" altLang="en-US" sz="1400" b="1" dirty="0"/>
                <a:t>心跳机制和重连机制</a:t>
              </a:r>
              <a:r>
                <a:rPr lang="zh-CN" altLang="en-US" sz="1400" dirty="0"/>
                <a:t>。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177" y="3305338"/>
            <a:ext cx="4612405" cy="246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944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  <p:tag name="ISPRING_PRESENTATION_TITLE" val="www.99ppt.co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l1-1"/>
  <p:tag name="KSO_WM_UNIT_ID" val="diagram20187568_1*l_h_i*1_1_2"/>
  <p:tag name="KSO_WM_TEMPLATE_CATEGORY" val="diagram"/>
  <p:tag name="KSO_WM_TEMPLATE_INDEX" val="20187568"/>
  <p:tag name="KSO_WM_UNIT_LAYERLEVEL" val="1_1_1"/>
  <p:tag name="KSO_WM_TAG_VERSION" val="1.0"/>
  <p:tag name="KSO_WM_BEAUTIFY_FLAG" val="#wm#"/>
  <p:tag name="KSO_WM_UNIT_TYPE" val="l_h_i"/>
  <p:tag name="KSO_WM_UNIT_INDEX" val="1_1_2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"/>
  <p:tag name="KSO_WM_UNIT_TEXT_FILL_TYPE" val="1"/>
  <p:tag name="KSO_WM_UNIT_USESOURCEFORMAT_APPLY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l1-1"/>
  <p:tag name="KSO_WM_UNIT_ID" val="diagram20187568_1*l_h_i*1_1_3"/>
  <p:tag name="KSO_WM_TEMPLATE_CATEGORY" val="diagram"/>
  <p:tag name="KSO_WM_TEMPLATE_INDEX" val="20187568"/>
  <p:tag name="KSO_WM_UNIT_LAYERLEVEL" val="1_1_1"/>
  <p:tag name="KSO_WM_TAG_VERSION" val="1.0"/>
  <p:tag name="KSO_WM_BEAUTIFY_FLAG" val="#wm#"/>
  <p:tag name="KSO_WM_UNIT_TYPE" val="l_h_i"/>
  <p:tag name="KSO_WM_UNIT_INDEX" val="1_1_3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"/>
  <p:tag name="KSO_WM_UNIT_TEXT_FILL_TYPE" val="1"/>
  <p:tag name="KSO_WM_UNIT_USESOURCEFORMAT_APPLY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568"/>
  <p:tag name="KSO_WM_UNIT_ID" val="diagram20187568_1*l_h_f*1_1_1"/>
  <p:tag name="KSO_WM_UNIT_LAYERLEVEL" val="1_1_1"/>
  <p:tag name="KSO_WM_UNIT_VALUE" val="6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添加文本"/>
  <p:tag name="KSO_WM_UNIT_TYPE" val="l_h_f"/>
  <p:tag name="KSO_WM_UNIT_INDEX" val="1_1_1"/>
  <p:tag name="KSO_WM_UNIT_DIAGRAM_ISNUMVISUAL" val="0"/>
  <p:tag name="KSO_WM_UNIT_DIAGRAM_ISREFERUNIT" val="0"/>
  <p:tag name="KSO_WM_UNIT_TEXT_FILL_FORE_SCHEMECOLOR_INDEX" val="14"/>
  <p:tag name="KSO_WM_UNIT_TEXT_FILL_TYPE" val="1"/>
  <p:tag name="KSO_WM_UNIT_USESOURCEFORMAT_APPLY" val="0"/>
</p:tagLst>
</file>

<file path=ppt/theme/theme1.xml><?xml version="1.0" encoding="utf-8"?>
<a:theme xmlns:a="http://schemas.openxmlformats.org/drawingml/2006/main" name="www.99ppt.com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6753</TotalTime>
  <Words>1582</Words>
  <Application>Microsoft Macintosh PowerPoint</Application>
  <PresentationFormat>自定义</PresentationFormat>
  <Paragraphs>193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等线</vt:lpstr>
      <vt:lpstr>黑体</vt:lpstr>
      <vt:lpstr>微软雅黑</vt:lpstr>
      <vt:lpstr>hakuyoxingshu7000</vt:lpstr>
      <vt:lpstr>Agency FB</vt:lpstr>
      <vt:lpstr>Arial</vt:lpstr>
      <vt:lpstr>Arial Black</vt:lpstr>
      <vt:lpstr>Calibri</vt:lpstr>
      <vt:lpstr>Courier New</vt:lpstr>
      <vt:lpstr>Lato Black</vt:lpstr>
      <vt:lpstr>Open Sans</vt:lpstr>
      <vt:lpstr>www.99ppt.com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www.99ppt.com</dc:title>
  <dc:creator>www.99ppt.com</dc:creator>
  <cp:lastModifiedBy>WANG JIAHUA</cp:lastModifiedBy>
  <cp:revision>149</cp:revision>
  <dcterms:created xsi:type="dcterms:W3CDTF">2015-12-01T09:06:39Z</dcterms:created>
  <dcterms:modified xsi:type="dcterms:W3CDTF">2022-08-20T12:36:20Z</dcterms:modified>
</cp:coreProperties>
</file>